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304" r:id="rId3"/>
    <p:sldId id="291" r:id="rId4"/>
    <p:sldId id="297" r:id="rId5"/>
    <p:sldId id="298" r:id="rId6"/>
    <p:sldId id="274" r:id="rId7"/>
    <p:sldId id="275" r:id="rId8"/>
    <p:sldId id="276" r:id="rId9"/>
    <p:sldId id="277" r:id="rId10"/>
    <p:sldId id="287" r:id="rId11"/>
    <p:sldId id="272" r:id="rId12"/>
    <p:sldId id="299" r:id="rId13"/>
    <p:sldId id="300" r:id="rId14"/>
    <p:sldId id="303" r:id="rId15"/>
    <p:sldId id="28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9">
          <p15:clr>
            <a:srgbClr val="A4A3A4"/>
          </p15:clr>
        </p15:guide>
        <p15:guide id="2" pos="2880">
          <p15:clr>
            <a:srgbClr val="A4A3A4"/>
          </p15:clr>
        </p15:guide>
        <p15:guide id="3" orient="horz" pos="3559">
          <p15:clr>
            <a:srgbClr val="A4A3A4"/>
          </p15:clr>
        </p15:guide>
        <p15:guide id="4" pos="20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3"/>
  </p:normalViewPr>
  <p:slideViewPr>
    <p:cSldViewPr snapToGrid="0" snapToObjects="1" showGuides="1">
      <p:cViewPr varScale="1">
        <p:scale>
          <a:sx n="94" d="100"/>
          <a:sy n="94" d="100"/>
        </p:scale>
        <p:origin x="1624" y="200"/>
      </p:cViewPr>
      <p:guideLst>
        <p:guide orient="horz" pos="1999"/>
        <p:guide pos="2880"/>
        <p:guide orient="horz" pos="3559"/>
        <p:guide pos="2020"/>
      </p:guideLst>
    </p:cSldViewPr>
  </p:slideViewPr>
  <p:notesTextViewPr>
    <p:cViewPr>
      <p:scale>
        <a:sx n="100" d="100"/>
        <a:sy n="100" d="100"/>
      </p:scale>
      <p:origin x="0" y="0"/>
    </p:cViewPr>
  </p:notesTextViewPr>
  <p:notesViewPr>
    <p:cSldViewPr snapToGrid="0" snapToObjects="1">
      <p:cViewPr varScale="1">
        <p:scale>
          <a:sx n="65" d="100"/>
          <a:sy n="65" d="100"/>
        </p:scale>
        <p:origin x="162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27ECF1-7722-E149-AA5C-451C64B95F69}" type="datetimeFigureOut">
              <a:rPr lang="en-US" smtClean="0"/>
              <a:t>1/25/22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473C3-DD46-0144-A7AE-FD8EDCCD6044}" type="slidenum">
              <a:rPr lang="en-US" smtClean="0"/>
              <a:t>‹#›</a:t>
            </a:fld>
            <a:endParaRPr lang="en-US"/>
          </a:p>
        </p:txBody>
      </p:sp>
    </p:spTree>
    <p:extLst>
      <p:ext uri="{BB962C8B-B14F-4D97-AF65-F5344CB8AC3E}">
        <p14:creationId xmlns:p14="http://schemas.microsoft.com/office/powerpoint/2010/main" val="458358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vernment/publications/five-ways-to-mental-wellbe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A473C3-DD46-0144-A7AE-FD8EDCCD6044}" type="slidenum">
              <a:rPr lang="en-US" smtClean="0"/>
              <a:t>1</a:t>
            </a:fld>
            <a:endParaRPr lang="en-US"/>
          </a:p>
        </p:txBody>
      </p:sp>
    </p:spTree>
    <p:extLst>
      <p:ext uri="{BB962C8B-B14F-4D97-AF65-F5344CB8AC3E}">
        <p14:creationId xmlns:p14="http://schemas.microsoft.com/office/powerpoint/2010/main" val="742709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Reflection</a:t>
            </a:r>
            <a:r>
              <a:rPr lang="en-GB" baseline="0" dirty="0"/>
              <a:t> – approximately 15 minutes (slides 10 – 14)</a:t>
            </a:r>
          </a:p>
          <a:p>
            <a:endParaRPr lang="en-GB" dirty="0"/>
          </a:p>
          <a:p>
            <a:r>
              <a:rPr lang="en-GB" dirty="0"/>
              <a:t>Which quote most resonates with you? Why? </a:t>
            </a:r>
            <a:endParaRPr lang="en-US" dirty="0"/>
          </a:p>
        </p:txBody>
      </p:sp>
      <p:sp>
        <p:nvSpPr>
          <p:cNvPr id="4" name="Slide Number Placeholder 3"/>
          <p:cNvSpPr>
            <a:spLocks noGrp="1"/>
          </p:cNvSpPr>
          <p:nvPr>
            <p:ph type="sldNum" sz="quarter" idx="10"/>
          </p:nvPr>
        </p:nvSpPr>
        <p:spPr/>
        <p:txBody>
          <a:bodyPr/>
          <a:lstStyle/>
          <a:p>
            <a:fld id="{38A473C3-DD46-0144-A7AE-FD8EDCCD6044}" type="slidenum">
              <a:rPr lang="en-US" smtClean="0"/>
              <a:t>10</a:t>
            </a:fld>
            <a:endParaRPr lang="en-US"/>
          </a:p>
        </p:txBody>
      </p:sp>
    </p:spTree>
    <p:extLst>
      <p:ext uri="{BB962C8B-B14F-4D97-AF65-F5344CB8AC3E}">
        <p14:creationId xmlns:p14="http://schemas.microsoft.com/office/powerpoint/2010/main" val="1820792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A473C3-DD46-0144-A7AE-FD8EDCCD6044}" type="slidenum">
              <a:rPr lang="en-US" smtClean="0"/>
              <a:t>11</a:t>
            </a:fld>
            <a:endParaRPr lang="en-US"/>
          </a:p>
        </p:txBody>
      </p:sp>
    </p:spTree>
    <p:extLst>
      <p:ext uri="{BB962C8B-B14F-4D97-AF65-F5344CB8AC3E}">
        <p14:creationId xmlns:p14="http://schemas.microsoft.com/office/powerpoint/2010/main" val="3730741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A473C3-DD46-0144-A7AE-FD8EDCCD6044}" type="slidenum">
              <a:rPr lang="en-US" smtClean="0"/>
              <a:t>12</a:t>
            </a:fld>
            <a:endParaRPr lang="en-US"/>
          </a:p>
        </p:txBody>
      </p:sp>
    </p:spTree>
    <p:extLst>
      <p:ext uri="{BB962C8B-B14F-4D97-AF65-F5344CB8AC3E}">
        <p14:creationId xmlns:p14="http://schemas.microsoft.com/office/powerpoint/2010/main" val="336186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A473C3-DD46-0144-A7AE-FD8EDCCD6044}" type="slidenum">
              <a:rPr lang="en-US" smtClean="0"/>
              <a:t>13</a:t>
            </a:fld>
            <a:endParaRPr lang="en-US"/>
          </a:p>
        </p:txBody>
      </p:sp>
    </p:spTree>
    <p:extLst>
      <p:ext uri="{BB962C8B-B14F-4D97-AF65-F5344CB8AC3E}">
        <p14:creationId xmlns:p14="http://schemas.microsoft.com/office/powerpoint/2010/main" val="1601170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Can you create your own quote about change that could help someone else going through a challenging period of change?</a:t>
            </a:r>
          </a:p>
          <a:p>
            <a:endParaRPr lang="en-US" sz="1200" dirty="0"/>
          </a:p>
          <a:p>
            <a:r>
              <a:rPr lang="en-US" sz="1200" dirty="0"/>
              <a:t>What other acts of kindness could you show someone going through a period of change or a new beginning?</a:t>
            </a:r>
          </a:p>
          <a:p>
            <a:endParaRPr lang="en-US" dirty="0"/>
          </a:p>
        </p:txBody>
      </p:sp>
      <p:sp>
        <p:nvSpPr>
          <p:cNvPr id="4" name="Slide Number Placeholder 3"/>
          <p:cNvSpPr>
            <a:spLocks noGrp="1"/>
          </p:cNvSpPr>
          <p:nvPr>
            <p:ph type="sldNum" sz="quarter" idx="10"/>
          </p:nvPr>
        </p:nvSpPr>
        <p:spPr/>
        <p:txBody>
          <a:bodyPr/>
          <a:lstStyle/>
          <a:p>
            <a:fld id="{38A473C3-DD46-0144-A7AE-FD8EDCCD6044}" type="slidenum">
              <a:rPr lang="en-US" smtClean="0"/>
              <a:t>14</a:t>
            </a:fld>
            <a:endParaRPr lang="en-US"/>
          </a:p>
        </p:txBody>
      </p:sp>
    </p:spTree>
    <p:extLst>
      <p:ext uri="{BB962C8B-B14F-4D97-AF65-F5344CB8AC3E}">
        <p14:creationId xmlns:p14="http://schemas.microsoft.com/office/powerpoint/2010/main" val="6697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A473C3-DD46-0144-A7AE-FD8EDCCD6044}" type="slidenum">
              <a:rPr lang="en-US" smtClean="0"/>
              <a:t>2</a:t>
            </a:fld>
            <a:endParaRPr lang="en-US"/>
          </a:p>
        </p:txBody>
      </p:sp>
    </p:spTree>
    <p:extLst>
      <p:ext uri="{BB962C8B-B14F-4D97-AF65-F5344CB8AC3E}">
        <p14:creationId xmlns:p14="http://schemas.microsoft.com/office/powerpoint/2010/main" val="330911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A473C3-DD46-0144-A7AE-FD8EDCCD60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213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 activity – approximately 10 minutes </a:t>
            </a:r>
          </a:p>
          <a:p>
            <a:endParaRPr lang="en-US" dirty="0"/>
          </a:p>
          <a:p>
            <a:r>
              <a:rPr lang="en-GB" dirty="0"/>
              <a:t>Show the video of children arriving at Highfield Oval, produced in the 1950s</a:t>
            </a:r>
            <a:r>
              <a:rPr lang="en-GB" baseline="0" dirty="0"/>
              <a:t> and discuss the questions.</a:t>
            </a:r>
            <a:endParaRPr lang="en-GB" dirty="0"/>
          </a:p>
        </p:txBody>
      </p:sp>
      <p:sp>
        <p:nvSpPr>
          <p:cNvPr id="4" name="Slide Number Placeholder 3"/>
          <p:cNvSpPr>
            <a:spLocks noGrp="1"/>
          </p:cNvSpPr>
          <p:nvPr>
            <p:ph type="sldNum" sz="quarter" idx="5"/>
          </p:nvPr>
        </p:nvSpPr>
        <p:spPr/>
        <p:txBody>
          <a:bodyPr/>
          <a:lstStyle/>
          <a:p>
            <a:fld id="{38A473C3-DD46-0144-A7AE-FD8EDCCD6044}" type="slidenum">
              <a:rPr lang="en-US" smtClean="0"/>
              <a:t>4</a:t>
            </a:fld>
            <a:endParaRPr lang="en-US"/>
          </a:p>
        </p:txBody>
      </p:sp>
    </p:spTree>
    <p:extLst>
      <p:ext uri="{BB962C8B-B14F-4D97-AF65-F5344CB8AC3E}">
        <p14:creationId xmlns:p14="http://schemas.microsoft.com/office/powerpoint/2010/main" val="27162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a:t>
            </a:r>
            <a:r>
              <a:rPr lang="en-US" baseline="0" dirty="0"/>
              <a:t> led</a:t>
            </a:r>
            <a:r>
              <a:rPr lang="en-US" dirty="0"/>
              <a:t> activity – approximately 10 minutes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 you collect the feelings they think the children are feeling, write each one on a post it note and ask the children to decide where to place the emotion on an emotions arrow (from most negative to most positive). Question why they have chosen that position. Does anyone agree/disagree?</a:t>
            </a:r>
          </a:p>
          <a:p>
            <a:endParaRPr lang="en-US" dirty="0"/>
          </a:p>
        </p:txBody>
      </p:sp>
      <p:sp>
        <p:nvSpPr>
          <p:cNvPr id="4" name="Slide Number Placeholder 3"/>
          <p:cNvSpPr>
            <a:spLocks noGrp="1"/>
          </p:cNvSpPr>
          <p:nvPr>
            <p:ph type="sldNum" sz="quarter" idx="10"/>
          </p:nvPr>
        </p:nvSpPr>
        <p:spPr/>
        <p:txBody>
          <a:bodyPr/>
          <a:lstStyle/>
          <a:p>
            <a:fld id="{38A473C3-DD46-0144-A7AE-FD8EDCCD6044}" type="slidenum">
              <a:rPr lang="en-US" smtClean="0"/>
              <a:t>5</a:t>
            </a:fld>
            <a:endParaRPr lang="en-US"/>
          </a:p>
        </p:txBody>
      </p:sp>
    </p:spTree>
    <p:extLst>
      <p:ext uri="{BB962C8B-B14F-4D97-AF65-F5344CB8AC3E}">
        <p14:creationId xmlns:p14="http://schemas.microsoft.com/office/powerpoint/2010/main" val="1525899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led activity – approximately 10 minutes </a:t>
            </a:r>
          </a:p>
          <a:p>
            <a:r>
              <a:rPr lang="en-US" dirty="0"/>
              <a:t>Watch video We</a:t>
            </a:r>
            <a:r>
              <a:rPr lang="en-US" baseline="0" dirty="0"/>
              <a:t> All have Mental Health</a:t>
            </a:r>
          </a:p>
          <a:p>
            <a:endParaRPr lang="en-US" dirty="0"/>
          </a:p>
          <a:p>
            <a:pPr marL="0" indent="0">
              <a:buNone/>
            </a:pPr>
            <a:r>
              <a:rPr lang="en-US" dirty="0"/>
              <a:t>In Talking Trios children discuss the question above, justifying their answers.</a:t>
            </a:r>
          </a:p>
          <a:p>
            <a:pPr marL="0" indent="0">
              <a:buNone/>
            </a:pPr>
            <a:endParaRPr lang="en-US" dirty="0"/>
          </a:p>
          <a:p>
            <a:pPr marL="0" indent="0">
              <a:buNone/>
            </a:pPr>
            <a:r>
              <a:rPr lang="en-US" dirty="0"/>
              <a:t>Key Questions: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How did it make you feel watching this video? Why?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Discuss the fact that knowing other people are going through similar experiences/emotions as we are can be reassuring and comforting.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Also talk about the fact that because mental health is inside,</a:t>
            </a:r>
            <a:r>
              <a:rPr lang="en-US" sz="1200" baseline="0" dirty="0"/>
              <a:t> we need to be extra empathetic to spot when people need help.</a:t>
            </a:r>
            <a:endParaRPr lang="en-US" sz="1200" dirty="0"/>
          </a:p>
          <a:p>
            <a:pPr marL="0" indent="0">
              <a:buNone/>
            </a:pPr>
            <a:endParaRPr lang="en-US" dirty="0"/>
          </a:p>
        </p:txBody>
      </p:sp>
      <p:sp>
        <p:nvSpPr>
          <p:cNvPr id="4" name="Slide Number Placeholder 3"/>
          <p:cNvSpPr>
            <a:spLocks noGrp="1"/>
          </p:cNvSpPr>
          <p:nvPr>
            <p:ph type="sldNum" sz="quarter" idx="10"/>
          </p:nvPr>
        </p:nvSpPr>
        <p:spPr/>
        <p:txBody>
          <a:bodyPr/>
          <a:lstStyle/>
          <a:p>
            <a:fld id="{38A473C3-DD46-0144-A7AE-FD8EDCCD6044}" type="slidenum">
              <a:rPr lang="en-US" smtClean="0"/>
              <a:t>6</a:t>
            </a:fld>
            <a:endParaRPr lang="en-US"/>
          </a:p>
        </p:txBody>
      </p:sp>
    </p:spTree>
    <p:extLst>
      <p:ext uri="{BB962C8B-B14F-4D97-AF65-F5344CB8AC3E}">
        <p14:creationId xmlns:p14="http://schemas.microsoft.com/office/powerpoint/2010/main" val="152589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Independent activity</a:t>
            </a:r>
            <a:r>
              <a:rPr lang="en-US" dirty="0"/>
              <a:t> – approximately 10 minutes</a:t>
            </a:r>
          </a:p>
          <a:p>
            <a:endParaRPr lang="en-US" dirty="0"/>
          </a:p>
          <a:p>
            <a:r>
              <a:rPr lang="en-US" sz="1200" dirty="0"/>
              <a:t>When have you been through a big change in your life?</a:t>
            </a:r>
          </a:p>
          <a:p>
            <a:r>
              <a:rPr lang="en-US" sz="1200" dirty="0"/>
              <a:t>Which of the feelings on our feelings arrow did you experience?</a:t>
            </a:r>
          </a:p>
          <a:p>
            <a:r>
              <a:rPr lang="en-US" dirty="0"/>
              <a:t>What helped you to manage the change?</a:t>
            </a:r>
            <a:endParaRPr lang="en-US" sz="1200" dirty="0"/>
          </a:p>
          <a:p>
            <a:r>
              <a:rPr lang="en-US" sz="1200" dirty="0"/>
              <a:t>What other changes do children in </a:t>
            </a:r>
            <a:r>
              <a:rPr lang="en-US" sz="1200" dirty="0" err="1"/>
              <a:t>Harpenden</a:t>
            </a:r>
            <a:r>
              <a:rPr lang="en-US" sz="1200" dirty="0"/>
              <a:t> and around the world experience? </a:t>
            </a:r>
          </a:p>
          <a:p>
            <a:endParaRPr lang="en-US" dirty="0"/>
          </a:p>
          <a:p>
            <a:r>
              <a:rPr lang="en-US" dirty="0"/>
              <a:t>Gather ideas of change </a:t>
            </a:r>
            <a:r>
              <a:rPr lang="en-US" dirty="0" err="1"/>
              <a:t>eg</a:t>
            </a:r>
            <a:r>
              <a:rPr lang="en-US" dirty="0"/>
              <a:t> new school, new house, new sibling/pet, new family</a:t>
            </a:r>
            <a:r>
              <a:rPr lang="en-US" baseline="0" dirty="0"/>
              <a:t> dynamic (if parents separate or die), new club/ class/ teacher, new country/culture/language (refugees) </a:t>
            </a:r>
            <a:endParaRPr lang="en-US" dirty="0"/>
          </a:p>
        </p:txBody>
      </p:sp>
      <p:sp>
        <p:nvSpPr>
          <p:cNvPr id="4" name="Slide Number Placeholder 3"/>
          <p:cNvSpPr>
            <a:spLocks noGrp="1"/>
          </p:cNvSpPr>
          <p:nvPr>
            <p:ph type="sldNum" sz="quarter" idx="10"/>
          </p:nvPr>
        </p:nvSpPr>
        <p:spPr/>
        <p:txBody>
          <a:bodyPr/>
          <a:lstStyle/>
          <a:p>
            <a:fld id="{38A473C3-DD46-0144-A7AE-FD8EDCCD6044}" type="slidenum">
              <a:rPr lang="en-US" smtClean="0"/>
              <a:t>7</a:t>
            </a:fld>
            <a:endParaRPr lang="en-US"/>
          </a:p>
        </p:txBody>
      </p:sp>
    </p:spTree>
    <p:extLst>
      <p:ext uri="{BB962C8B-B14F-4D97-AF65-F5344CB8AC3E}">
        <p14:creationId xmlns:p14="http://schemas.microsoft.com/office/powerpoint/2010/main" val="18937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Independent – approximately 30 minutes (slides 8-9)</a:t>
            </a:r>
          </a:p>
          <a:p>
            <a:endParaRPr lang="en-US" dirty="0"/>
          </a:p>
          <a:p>
            <a:pPr marL="0" indent="0">
              <a:buNone/>
            </a:pPr>
            <a:r>
              <a:rPr lang="en-US" dirty="0"/>
              <a:t>Each</a:t>
            </a:r>
            <a:r>
              <a:rPr lang="en-US" baseline="0" dirty="0"/>
              <a:t> child c</a:t>
            </a:r>
            <a:r>
              <a:rPr lang="en-US" dirty="0"/>
              <a:t>reates a toolkit for change – full of strategies for embracing change and new beginnings.</a:t>
            </a:r>
          </a:p>
          <a:p>
            <a:pPr marL="0" indent="0">
              <a:buNone/>
            </a:pPr>
            <a:endParaRPr lang="en-US" dirty="0"/>
          </a:p>
          <a:p>
            <a:pPr marL="0" indent="0">
              <a:buNone/>
            </a:pPr>
            <a:r>
              <a:rPr lang="en-US" dirty="0"/>
              <a:t>Children can present their toolkit in any way they choose </a:t>
            </a:r>
            <a:r>
              <a:rPr lang="en-US" dirty="0" err="1"/>
              <a:t>eg</a:t>
            </a:r>
            <a:r>
              <a:rPr lang="en-US" dirty="0"/>
              <a:t> report, poem, cartoon, poster, song.</a:t>
            </a:r>
          </a:p>
          <a:p>
            <a:pPr marL="0" indent="0">
              <a:buNone/>
            </a:pPr>
            <a:endParaRPr lang="en-US" dirty="0"/>
          </a:p>
          <a:p>
            <a:pPr marL="0" indent="0">
              <a:buNone/>
            </a:pPr>
            <a:r>
              <a:rPr lang="en-US" dirty="0"/>
              <a:t>Share ideas</a:t>
            </a:r>
            <a:r>
              <a:rPr lang="en-US" baseline="0" dirty="0"/>
              <a:t> before and during the activity </a:t>
            </a:r>
            <a:r>
              <a:rPr lang="en-US" baseline="0" dirty="0" err="1"/>
              <a:t>eg</a:t>
            </a:r>
            <a:r>
              <a:rPr lang="en-US" baseline="0" dirty="0"/>
              <a:t> mindfulness, deep breathing, positive affirmations, gratitude diary, fresh air, being active, doing something your love, talking to someone, doing something for someone else, telling a joke/laughing </a:t>
            </a:r>
            <a:r>
              <a:rPr lang="en-US" baseline="0" dirty="0" err="1"/>
              <a:t>etc</a:t>
            </a:r>
            <a:endParaRPr lang="en-US" baseline="0" dirty="0"/>
          </a:p>
          <a:p>
            <a:pPr marL="0" indent="0">
              <a:buNone/>
            </a:pPr>
            <a:endParaRPr lang="en-US" baseline="0" dirty="0"/>
          </a:p>
          <a:p>
            <a:pPr marL="0" indent="0">
              <a:buNone/>
            </a:pPr>
            <a:r>
              <a:rPr lang="en-US" baseline="0" dirty="0"/>
              <a:t>Stop to share Five Ways to Wellbeing part way through – see slide 9</a:t>
            </a:r>
            <a:endParaRPr lang="en-US" dirty="0"/>
          </a:p>
          <a:p>
            <a:pPr marL="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8A473C3-DD46-0144-A7AE-FD8EDCCD6044}" type="slidenum">
              <a:rPr lang="en-US" smtClean="0"/>
              <a:t>8</a:t>
            </a:fld>
            <a:endParaRPr lang="en-US"/>
          </a:p>
        </p:txBody>
      </p:sp>
    </p:spTree>
    <p:extLst>
      <p:ext uri="{BB962C8B-B14F-4D97-AF65-F5344CB8AC3E}">
        <p14:creationId xmlns:p14="http://schemas.microsoft.com/office/powerpoint/2010/main" val="1840889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Independent – approximately 30 minutes (slides 8-9)</a:t>
            </a:r>
          </a:p>
          <a:p>
            <a:endParaRPr lang="en-US" dirty="0"/>
          </a:p>
          <a:p>
            <a:r>
              <a:rPr lang="en-US" dirty="0"/>
              <a:t>Check in with children part way through to see how many of the Five Ways to Wellbeing they have included in their toolkit. Ask</a:t>
            </a:r>
            <a:r>
              <a:rPr lang="en-US" baseline="0" dirty="0"/>
              <a:t> children for their own examples of each of the Five ways of Wellbeing in their toolkits. </a:t>
            </a:r>
            <a:r>
              <a:rPr lang="en-US" dirty="0"/>
              <a:t>Are</a:t>
            </a:r>
            <a:r>
              <a:rPr lang="en-US" baseline="0" dirty="0"/>
              <a:t> there any more they would like to add having heard each other’s ideas?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For more information on Five Ways to Wellbeing: </a:t>
            </a:r>
            <a:r>
              <a:rPr lang="en-US" dirty="0">
                <a:hlinkClick r:id="rId3"/>
              </a:rPr>
              <a:t>https://www.gov.uk/government/publications/five-ways-to-mental-wellbeing</a:t>
            </a:r>
            <a:r>
              <a:rPr lang="en-US" dirty="0"/>
              <a:t>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8A473C3-DD46-0144-A7AE-FD8EDCCD6044}" type="slidenum">
              <a:rPr lang="en-US" smtClean="0"/>
              <a:t>9</a:t>
            </a:fld>
            <a:endParaRPr lang="en-US"/>
          </a:p>
        </p:txBody>
      </p:sp>
    </p:spTree>
    <p:extLst>
      <p:ext uri="{BB962C8B-B14F-4D97-AF65-F5344CB8AC3E}">
        <p14:creationId xmlns:p14="http://schemas.microsoft.com/office/powerpoint/2010/main" val="248591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79906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25367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542250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4B73-6A22-4925-AFC4-6A0891EFCF1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CB8D3DC-E09C-44E3-875C-69960DC04C1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E47FC4-CCCC-4536-950F-257D46EE4431}"/>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A23062C4-D89D-4A78-86BA-F195AB884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71334-7AB2-4375-BC7B-93B7E55FC293}"/>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345867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C37EC-BBC5-46F0-8997-4DADDEF0DD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C34977-C071-4F23-B843-74F6B8BC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BAC857-5187-4C5F-9220-7197016C92D7}"/>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F52D565D-D388-4BED-976E-A5FC20003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55B62-B079-43DE-9292-CC1E8798B770}"/>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820870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F1D0C-B02A-459F-BC02-ECAB241F985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46DAF1-9A5A-4B33-87B2-E6F13E02BBA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5F1720-4A9E-49A7-A5AF-00A6B95C5FAD}"/>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5F54D141-6FB0-4248-A358-9E20029E0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930F3-1A43-4929-A364-039E8509E0BD}"/>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16767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E1A1-4B32-442A-A5E7-AC0B91B1E5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5BC2B-E71D-41AB-8E28-29F561D51F7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B1CF41-8B04-40A3-AF02-194AF66C8BA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BD2D95-7365-4DBD-8EA7-D93B42CC8FE5}"/>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a:extLst>
              <a:ext uri="{FF2B5EF4-FFF2-40B4-BE49-F238E27FC236}">
                <a16:creationId xmlns:a16="http://schemas.microsoft.com/office/drawing/2014/main" id="{D882DD46-839D-46BC-B9EE-58C256756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81A47-0BB2-4DF4-83EA-D064FBECC8C9}"/>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232439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A5AA-9751-4792-9017-606D748E7AA9}"/>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B9CB19-0B60-4ED0-8FB3-B4D3011AA35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BD591B5-88FC-4D82-87D3-B4BC5C738DF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809874-AC6C-4057-B65C-10FACD0D201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564AC21-5C57-4A6D-B300-1D0CC013AC7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16251-2729-4FF9-8BFB-331FFA61B656}"/>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8" name="Footer Placeholder 7">
            <a:extLst>
              <a:ext uri="{FF2B5EF4-FFF2-40B4-BE49-F238E27FC236}">
                <a16:creationId xmlns:a16="http://schemas.microsoft.com/office/drawing/2014/main" id="{3DFA81A9-C399-44AE-BBAA-BD972DE869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565032-5122-42AF-91ED-5E4F3B7AB6C7}"/>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68396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65CC-E60E-4C79-8F04-43785F1158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A80836-F5D5-46FD-9774-BEE3C53CCCE7}"/>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4" name="Footer Placeholder 3">
            <a:extLst>
              <a:ext uri="{FF2B5EF4-FFF2-40B4-BE49-F238E27FC236}">
                <a16:creationId xmlns:a16="http://schemas.microsoft.com/office/drawing/2014/main" id="{ED53D93C-E89B-4F82-B9C5-D2F57508BD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BA3B65-75C0-456D-A28E-4D9A3D345E1A}"/>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723912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12CBD1-19A8-4934-99EA-C04E9AA33ADA}"/>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3" name="Footer Placeholder 2">
            <a:extLst>
              <a:ext uri="{FF2B5EF4-FFF2-40B4-BE49-F238E27FC236}">
                <a16:creationId xmlns:a16="http://schemas.microsoft.com/office/drawing/2014/main" id="{4313CC32-BF34-4EDA-AEEC-75193162E3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76E2BC-258A-4088-892B-7783167B8024}"/>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466256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844A-60AC-45F6-A237-25B73F758BF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BA4740-1458-406D-AC1B-FF1AD6F87DD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931107-87D0-4EF4-AFD2-8CF8026C9D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0BA3210-9B31-48BE-AB02-FF659F83EA6C}"/>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a:extLst>
              <a:ext uri="{FF2B5EF4-FFF2-40B4-BE49-F238E27FC236}">
                <a16:creationId xmlns:a16="http://schemas.microsoft.com/office/drawing/2014/main" id="{EAEF7B4E-35C9-412E-8221-6A72CA724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4B30F-1ED8-4C56-9E7A-987B5AA1CA97}"/>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73439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1808509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9BB5-6203-4D48-9AB1-6D8692D4FD2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4E49E5-769D-4CBB-9852-00207736434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37208F4-05BB-4E2D-B588-E9CED3B4839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F0C07F8-E755-4883-A247-E540762AA61E}"/>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a:extLst>
              <a:ext uri="{FF2B5EF4-FFF2-40B4-BE49-F238E27FC236}">
                <a16:creationId xmlns:a16="http://schemas.microsoft.com/office/drawing/2014/main" id="{8CA144A2-5EDB-46FA-A389-392E652938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6AB6D-3484-44F0-BCFF-BE78EE0263E1}"/>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223288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3FE7-B8BF-445C-A1D2-B0E3FCF4D9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B880B4-1C41-4585-9FF5-27498C516B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A48D2B-D886-4AF8-A7D0-7C79737DC8B4}"/>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D146DF99-F88A-4FC2-8F83-77A482E52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CC641-E084-4467-95E3-681C7C41A8E8}"/>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1260999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D3BC1B-26C0-49A1-83B3-DD83406A793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671D74-97D0-4517-A69D-8784B9FD3F6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AF3B17-5D0F-429B-A3EA-6AB36C0799F6}"/>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1EE7A1BF-463F-4388-B9F7-5F8339C7F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BBFFF-BD28-44AC-A06E-D8E53B02B8AD}"/>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8864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34778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92705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B4B7A50-18A7-8244-B692-A4EDA6CAB882}" type="datetimeFigureOut">
              <a:rPr lang="en-US" smtClean="0"/>
              <a:t>1/25/22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8708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B4B7A50-18A7-8244-B692-A4EDA6CAB882}" type="datetimeFigureOut">
              <a:rPr lang="en-US" smtClean="0"/>
              <a:t>1/25/22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8040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B7A50-18A7-8244-B692-A4EDA6CAB882}" type="datetimeFigureOut">
              <a:rPr lang="en-US" smtClean="0"/>
              <a:t>1/25/22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132629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59083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69985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B7A50-18A7-8244-B692-A4EDA6CAB882}" type="datetimeFigureOut">
              <a:rPr lang="en-US" smtClean="0"/>
              <a:t>1/25/22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716B8-A31E-F84E-AECB-AFF95A2B256A}" type="slidenum">
              <a:rPr lang="en-US" smtClean="0"/>
              <a:t>‹#›</a:t>
            </a:fld>
            <a:endParaRPr lang="en-US"/>
          </a:p>
        </p:txBody>
      </p:sp>
    </p:spTree>
    <p:extLst>
      <p:ext uri="{BB962C8B-B14F-4D97-AF65-F5344CB8AC3E}">
        <p14:creationId xmlns:p14="http://schemas.microsoft.com/office/powerpoint/2010/main" val="58846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8B07E-5D77-4BD7-8D6B-4691628978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98F05C-BE5E-4CD1-9C71-EED6728722D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659CC5-58F6-4DD7-B2AC-E94AE70F6C2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3DF454B5-02C4-482A-BE34-7BE6AAF58C3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A16218-1FC4-4B46-9EA4-0F0896DA8D2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9716B8-A31E-F84E-AECB-AFF95A2B256A}" type="slidenum">
              <a:rPr lang="en-US" smtClean="0"/>
              <a:t>‹#›</a:t>
            </a:fld>
            <a:endParaRPr lang="en-US"/>
          </a:p>
        </p:txBody>
      </p:sp>
    </p:spTree>
    <p:extLst>
      <p:ext uri="{BB962C8B-B14F-4D97-AF65-F5344CB8AC3E}">
        <p14:creationId xmlns:p14="http://schemas.microsoft.com/office/powerpoint/2010/main" val="150946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mp"/><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youtube.com/watch?v=9brSkv1lWDo"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DxIDKZHW3-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womans face&#10;&#10;Description automatically generated">
            <a:extLst>
              <a:ext uri="{FF2B5EF4-FFF2-40B4-BE49-F238E27FC236}">
                <a16:creationId xmlns:a16="http://schemas.microsoft.com/office/drawing/2014/main" id="{3229ACD7-FC9F-4D5F-8ADE-84EAAFE4335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06247" y="581753"/>
            <a:ext cx="3972137" cy="5434497"/>
          </a:xfrm>
          <a:prstGeom prst="rect">
            <a:avLst/>
          </a:prstGeom>
        </p:spPr>
      </p:pic>
      <p:sp>
        <p:nvSpPr>
          <p:cNvPr id="2" name="Title 1"/>
          <p:cNvSpPr>
            <a:spLocks noGrp="1"/>
          </p:cNvSpPr>
          <p:nvPr>
            <p:ph type="ctrTitle"/>
          </p:nvPr>
        </p:nvSpPr>
        <p:spPr>
          <a:xfrm>
            <a:off x="4477005" y="1958971"/>
            <a:ext cx="4220309" cy="3686015"/>
          </a:xfrm>
        </p:spPr>
        <p:txBody>
          <a:bodyPr>
            <a:normAutofit/>
          </a:bodyPr>
          <a:lstStyle/>
          <a:p>
            <a:pPr algn="l"/>
            <a:r>
              <a:rPr lang="en-US" sz="5400" b="1" dirty="0">
                <a:solidFill>
                  <a:srgbClr val="FFC000"/>
                </a:solidFill>
                <a:latin typeface="Calibri" panose="020F0502020204030204" pitchFamily="34" charset="0"/>
                <a:cs typeface="Calibri" panose="020F0502020204030204" pitchFamily="34" charset="0"/>
              </a:rPr>
              <a:t>Home and </a:t>
            </a:r>
            <a:r>
              <a:rPr lang="en-US" sz="5400" b="1" dirty="0">
                <a:solidFill>
                  <a:srgbClr val="FFC000"/>
                </a:solidFill>
                <a:latin typeface="+mn-lt"/>
                <a:cs typeface="Calibri" panose="020F0502020204030204" pitchFamily="34" charset="0"/>
              </a:rPr>
              <a:t>belonging 5</a:t>
            </a:r>
            <a:br>
              <a:rPr lang="en-US" sz="3600" b="1" dirty="0">
                <a:solidFill>
                  <a:schemeClr val="tx1">
                    <a:lumMod val="65000"/>
                    <a:lumOff val="35000"/>
                  </a:schemeClr>
                </a:solidFill>
                <a:latin typeface="+mn-lt"/>
              </a:rPr>
            </a:br>
            <a:r>
              <a:rPr lang="en-US" sz="3600" b="1" dirty="0">
                <a:solidFill>
                  <a:schemeClr val="tx1">
                    <a:lumMod val="65000"/>
                    <a:lumOff val="35000"/>
                  </a:schemeClr>
                </a:solidFill>
                <a:latin typeface="+mn-lt"/>
              </a:rPr>
              <a:t>How can we equip ourselves for change?</a:t>
            </a:r>
            <a:endParaRPr lang="en-US" sz="3600" b="1" dirty="0">
              <a:solidFill>
                <a:schemeClr val="tx1">
                  <a:lumMod val="65000"/>
                  <a:lumOff val="35000"/>
                </a:schemeClr>
              </a:solidFill>
              <a:latin typeface="+mn-lt"/>
              <a:cs typeface="Calibri" panose="020F050202020403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BFD78A34-42A9-41DE-BF24-88A2A907B14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12821" y="207652"/>
            <a:ext cx="2286202" cy="67443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185DD347-9F77-4FD4-8E4D-A2A9B8A55041}"/>
              </a:ext>
            </a:extLst>
          </p:cNvPr>
          <p:cNvPicPr>
            <a:picLocks noChangeAspect="1"/>
          </p:cNvPicPr>
          <p:nvPr/>
        </p:nvPicPr>
        <p:blipFill>
          <a:blip r:embed="rId5"/>
          <a:stretch>
            <a:fillRect/>
          </a:stretch>
        </p:blipFill>
        <p:spPr>
          <a:xfrm>
            <a:off x="290314" y="5663651"/>
            <a:ext cx="2160000" cy="825517"/>
          </a:xfrm>
          <a:prstGeom prst="rect">
            <a:avLst/>
          </a:prstGeom>
        </p:spPr>
      </p:pic>
      <p:pic>
        <p:nvPicPr>
          <p:cNvPr id="10" name="1174BD57-1971-4C53-80F1-C94212B5A9DC">
            <a:extLst>
              <a:ext uri="{FF2B5EF4-FFF2-40B4-BE49-F238E27FC236}">
                <a16:creationId xmlns:a16="http://schemas.microsoft.com/office/drawing/2014/main" id="{CE0BDE1D-AC7C-4924-B24C-A5C6D56D4B3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21171" y="5802861"/>
            <a:ext cx="697976" cy="720000"/>
          </a:xfrm>
          <a:prstGeom prst="rect">
            <a:avLst/>
          </a:prstGeom>
          <a:noFill/>
          <a:ln>
            <a:noFill/>
          </a:ln>
        </p:spPr>
      </p:pic>
      <p:sp>
        <p:nvSpPr>
          <p:cNvPr id="3" name="Rectangle 2">
            <a:extLst>
              <a:ext uri="{FF2B5EF4-FFF2-40B4-BE49-F238E27FC236}">
                <a16:creationId xmlns:a16="http://schemas.microsoft.com/office/drawing/2014/main" id="{789A8F7F-CBFE-459E-8C13-C6D33B61C08B}"/>
              </a:ext>
            </a:extLst>
          </p:cNvPr>
          <p:cNvSpPr/>
          <p:nvPr/>
        </p:nvSpPr>
        <p:spPr>
          <a:xfrm>
            <a:off x="7350025" y="5968124"/>
            <a:ext cx="990353" cy="461665"/>
          </a:xfrm>
          <a:prstGeom prst="rect">
            <a:avLst/>
          </a:prstGeom>
        </p:spPr>
        <p:txBody>
          <a:bodyPr wrap="square">
            <a:spAutoFit/>
          </a:bodyPr>
          <a:lstStyle/>
          <a:p>
            <a:r>
              <a:rPr lang="en-US" sz="2400" b="1" dirty="0">
                <a:solidFill>
                  <a:schemeClr val="tx1">
                    <a:lumMod val="65000"/>
                    <a:lumOff val="35000"/>
                  </a:schemeClr>
                </a:solidFill>
                <a:cs typeface="Calibri" panose="020F0502020204030204" pitchFamily="34" charset="0"/>
              </a:rPr>
              <a:t>PSHE</a:t>
            </a:r>
            <a:r>
              <a:rPr lang="en-US" b="1" dirty="0">
                <a:solidFill>
                  <a:schemeClr val="tx1">
                    <a:lumMod val="65000"/>
                    <a:lumOff val="35000"/>
                  </a:schemeClr>
                </a:solidFill>
              </a:rPr>
              <a:t> </a:t>
            </a:r>
            <a:endParaRPr lang="en-GB" dirty="0"/>
          </a:p>
        </p:txBody>
      </p:sp>
    </p:spTree>
    <p:extLst>
      <p:ext uri="{BB962C8B-B14F-4D97-AF65-F5344CB8AC3E}">
        <p14:creationId xmlns:p14="http://schemas.microsoft.com/office/powerpoint/2010/main" val="404104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B7D750-5A64-44DB-B02F-CACA8771870D}"/>
              </a:ext>
            </a:extLst>
          </p:cNvPr>
          <p:cNvSpPr txBox="1"/>
          <p:nvPr/>
        </p:nvSpPr>
        <p:spPr>
          <a:xfrm>
            <a:off x="914400" y="1503947"/>
            <a:ext cx="7351295" cy="707886"/>
          </a:xfrm>
          <a:prstGeom prst="rect">
            <a:avLst/>
          </a:prstGeom>
          <a:noFill/>
        </p:spPr>
        <p:txBody>
          <a:bodyPr wrap="square" rtlCol="0">
            <a:spAutoFit/>
          </a:bodyPr>
          <a:lstStyle/>
          <a:p>
            <a:r>
              <a:rPr lang="en-GB" sz="4000" dirty="0"/>
              <a:t> </a:t>
            </a:r>
          </a:p>
        </p:txBody>
      </p:sp>
      <p:sp>
        <p:nvSpPr>
          <p:cNvPr id="11" name="TextBox 10">
            <a:extLst>
              <a:ext uri="{FF2B5EF4-FFF2-40B4-BE49-F238E27FC236}">
                <a16:creationId xmlns:a16="http://schemas.microsoft.com/office/drawing/2014/main" id="{234A17D6-0C8A-4DF0-95E8-F21C9C3F83F4}"/>
              </a:ext>
            </a:extLst>
          </p:cNvPr>
          <p:cNvSpPr txBox="1"/>
          <p:nvPr/>
        </p:nvSpPr>
        <p:spPr>
          <a:xfrm>
            <a:off x="703236" y="1659286"/>
            <a:ext cx="3868190" cy="1631216"/>
          </a:xfrm>
          <a:prstGeom prst="rect">
            <a:avLst/>
          </a:prstGeom>
          <a:solidFill>
            <a:srgbClr val="FFC000">
              <a:alpha val="5000"/>
            </a:srgbClr>
          </a:solidFill>
          <a:ln>
            <a:solidFill>
              <a:srgbClr val="FFC000"/>
            </a:solidFill>
          </a:ln>
        </p:spPr>
        <p:txBody>
          <a:bodyPr wrap="square" rtlCol="0">
            <a:spAutoFit/>
          </a:bodyPr>
          <a:lstStyle/>
          <a:p>
            <a:pPr algn="ctr"/>
            <a:endParaRPr lang="en-GB" dirty="0"/>
          </a:p>
          <a:p>
            <a:pPr algn="ctr"/>
            <a:r>
              <a:rPr lang="en-GB" dirty="0"/>
              <a:t>To bring about change, </a:t>
            </a:r>
          </a:p>
          <a:p>
            <a:pPr algn="ctr"/>
            <a:r>
              <a:rPr lang="en-GB" dirty="0"/>
              <a:t>you must not be afraid to take the first step. We will fail when we fail to try.</a:t>
            </a:r>
          </a:p>
          <a:p>
            <a:pPr algn="ctr"/>
            <a:r>
              <a:rPr lang="en-GB" i="1" dirty="0"/>
              <a:t>Rosa Parks</a:t>
            </a:r>
          </a:p>
          <a:p>
            <a:pPr algn="ctr"/>
            <a:endParaRPr lang="en-GB" sz="1000" dirty="0"/>
          </a:p>
        </p:txBody>
      </p:sp>
      <p:sp>
        <p:nvSpPr>
          <p:cNvPr id="14" name="TextBox 13">
            <a:extLst>
              <a:ext uri="{FF2B5EF4-FFF2-40B4-BE49-F238E27FC236}">
                <a16:creationId xmlns:a16="http://schemas.microsoft.com/office/drawing/2014/main" id="{46C16F9D-7625-470D-9FCE-D298F4A90503}"/>
              </a:ext>
            </a:extLst>
          </p:cNvPr>
          <p:cNvSpPr txBox="1"/>
          <p:nvPr/>
        </p:nvSpPr>
        <p:spPr>
          <a:xfrm>
            <a:off x="5269266" y="2900476"/>
            <a:ext cx="3529703" cy="1200329"/>
          </a:xfrm>
          <a:prstGeom prst="rect">
            <a:avLst/>
          </a:prstGeom>
          <a:solidFill>
            <a:schemeClr val="accent2">
              <a:lumMod val="20000"/>
              <a:lumOff val="80000"/>
              <a:alpha val="70000"/>
            </a:schemeClr>
          </a:solidFill>
          <a:ln>
            <a:solidFill>
              <a:schemeClr val="accent2"/>
            </a:solidFill>
          </a:ln>
        </p:spPr>
        <p:txBody>
          <a:bodyPr wrap="square" rtlCol="0">
            <a:spAutoFit/>
          </a:bodyPr>
          <a:lstStyle/>
          <a:p>
            <a:pPr algn="ctr"/>
            <a:endParaRPr lang="en-GB" dirty="0"/>
          </a:p>
          <a:p>
            <a:pPr algn="ctr"/>
            <a:r>
              <a:rPr lang="en-GB" dirty="0"/>
              <a:t>"Look on every exit as being an entrance somewhere else." </a:t>
            </a:r>
          </a:p>
          <a:p>
            <a:pPr algn="ctr"/>
            <a:r>
              <a:rPr lang="en-GB" i="1" dirty="0"/>
              <a:t>Tom Stoppard</a:t>
            </a:r>
            <a:r>
              <a:rPr lang="en-GB" dirty="0"/>
              <a:t>.</a:t>
            </a:r>
          </a:p>
        </p:txBody>
      </p:sp>
      <p:sp>
        <p:nvSpPr>
          <p:cNvPr id="15" name="TextBox 14">
            <a:extLst>
              <a:ext uri="{FF2B5EF4-FFF2-40B4-BE49-F238E27FC236}">
                <a16:creationId xmlns:a16="http://schemas.microsoft.com/office/drawing/2014/main" id="{5108DAF2-B805-4E26-ABDE-36C02DD8B729}"/>
              </a:ext>
            </a:extLst>
          </p:cNvPr>
          <p:cNvSpPr txBox="1"/>
          <p:nvPr/>
        </p:nvSpPr>
        <p:spPr>
          <a:xfrm>
            <a:off x="2161648" y="4459368"/>
            <a:ext cx="3468714" cy="1661802"/>
          </a:xfrm>
          <a:prstGeom prst="rect">
            <a:avLst/>
          </a:prstGeom>
          <a:solidFill>
            <a:srgbClr val="FFC000">
              <a:alpha val="5000"/>
            </a:srgbClr>
          </a:solidFill>
          <a:ln>
            <a:solidFill>
              <a:srgbClr val="FFC000"/>
            </a:solidFill>
          </a:ln>
        </p:spPr>
        <p:txBody>
          <a:bodyPr wrap="square" rtlCol="0">
            <a:spAutoFit/>
          </a:bodyPr>
          <a:lstStyle/>
          <a:p>
            <a:pPr algn="ctr">
              <a:lnSpc>
                <a:spcPct val="107000"/>
              </a:lnSpc>
              <a:spcAft>
                <a:spcPts val="800"/>
              </a:spcAft>
            </a:pPr>
            <a:r>
              <a:rPr lang="en-GB" dirty="0">
                <a:solidFill>
                  <a:srgbClr val="101010"/>
                </a:solidFill>
                <a:latin typeface="Arial" panose="020B0604020202020204" pitchFamily="34" charset="0"/>
                <a:ea typeface="Calibri" panose="020F0502020204030204" pitchFamily="34" charset="0"/>
                <a:cs typeface="Times New Roman" panose="02020603050405020304" pitchFamily="18" charset="0"/>
              </a:rPr>
              <a:t>“When we are no longer able to change a situation - we are challenged to change ourselves.” </a:t>
            </a:r>
          </a:p>
          <a:p>
            <a:pPr algn="ctr">
              <a:lnSpc>
                <a:spcPct val="107000"/>
              </a:lnSpc>
              <a:spcAft>
                <a:spcPts val="800"/>
              </a:spcAft>
            </a:pPr>
            <a:r>
              <a:rPr lang="en-GB" i="1" dirty="0">
                <a:solidFill>
                  <a:srgbClr val="101010"/>
                </a:solidFill>
                <a:latin typeface="Arial" panose="020B0604020202020204" pitchFamily="34" charset="0"/>
                <a:ea typeface="Calibri" panose="020F0502020204030204" pitchFamily="34" charset="0"/>
                <a:cs typeface="Times New Roman" panose="02020603050405020304" pitchFamily="18" charset="0"/>
              </a:rPr>
              <a:t>Viktor E Frankl</a:t>
            </a:r>
            <a:endParaRPr lang="en-GB" dirty="0"/>
          </a:p>
        </p:txBody>
      </p:sp>
      <p:sp>
        <p:nvSpPr>
          <p:cNvPr id="16" name="Title 1">
            <a:extLst>
              <a:ext uri="{FF2B5EF4-FFF2-40B4-BE49-F238E27FC236}">
                <a16:creationId xmlns:a16="http://schemas.microsoft.com/office/drawing/2014/main" id="{A483BCFB-E1AF-4E9F-9FDF-86CCB867156B}"/>
              </a:ext>
            </a:extLst>
          </p:cNvPr>
          <p:cNvSpPr>
            <a:spLocks noGrp="1"/>
          </p:cNvSpPr>
          <p:nvPr>
            <p:ph type="title"/>
          </p:nvPr>
        </p:nvSpPr>
        <p:spPr>
          <a:xfrm>
            <a:off x="457200" y="274638"/>
            <a:ext cx="8229600" cy="1143000"/>
          </a:xfrm>
        </p:spPr>
        <p:txBody>
          <a:bodyPr>
            <a:noAutofit/>
          </a:bodyPr>
          <a:lstStyle/>
          <a:p>
            <a:r>
              <a:rPr lang="en-US" sz="4000" b="1" dirty="0">
                <a:solidFill>
                  <a:srgbClr val="FFC000"/>
                </a:solidFill>
                <a:latin typeface="+mn-lt"/>
              </a:rPr>
              <a:t>Which of these quotes most resonates with you? Why?</a:t>
            </a:r>
          </a:p>
        </p:txBody>
      </p:sp>
    </p:spTree>
    <p:extLst>
      <p:ext uri="{BB962C8B-B14F-4D97-AF65-F5344CB8AC3E}">
        <p14:creationId xmlns:p14="http://schemas.microsoft.com/office/powerpoint/2010/main" val="53595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FFC000"/>
                </a:solidFill>
                <a:latin typeface="+mn-lt"/>
              </a:rPr>
              <a:t>Which of these quotes most resonates with you? Why?</a:t>
            </a:r>
          </a:p>
        </p:txBody>
      </p:sp>
      <p:sp>
        <p:nvSpPr>
          <p:cNvPr id="4" name="TextBox 3">
            <a:extLst>
              <a:ext uri="{FF2B5EF4-FFF2-40B4-BE49-F238E27FC236}">
                <a16:creationId xmlns:a16="http://schemas.microsoft.com/office/drawing/2014/main" id="{855FCAAE-C36F-4346-945A-76064F663A63}"/>
              </a:ext>
            </a:extLst>
          </p:cNvPr>
          <p:cNvSpPr txBox="1"/>
          <p:nvPr/>
        </p:nvSpPr>
        <p:spPr>
          <a:xfrm>
            <a:off x="703236" y="1659285"/>
            <a:ext cx="7675536" cy="4524315"/>
          </a:xfrm>
          <a:prstGeom prst="rect">
            <a:avLst/>
          </a:prstGeom>
          <a:solidFill>
            <a:srgbClr val="FFC000">
              <a:alpha val="5000"/>
            </a:srgbClr>
          </a:solidFill>
          <a:ln>
            <a:solidFill>
              <a:srgbClr val="FFC000"/>
            </a:solidFill>
          </a:ln>
        </p:spPr>
        <p:txBody>
          <a:bodyPr wrap="square" rtlCol="0">
            <a:spAutoFit/>
          </a:bodyPr>
          <a:lstStyle/>
          <a:p>
            <a:pPr algn="ctr"/>
            <a:endParaRPr lang="en-GB" sz="3600" dirty="0"/>
          </a:p>
          <a:p>
            <a:pPr algn="ctr"/>
            <a:r>
              <a:rPr lang="en-GB" sz="3600" dirty="0"/>
              <a:t>To bring about change, </a:t>
            </a:r>
          </a:p>
          <a:p>
            <a:pPr algn="ctr"/>
            <a:r>
              <a:rPr lang="en-GB" sz="3600" dirty="0"/>
              <a:t>you must not be afraid to take the first step. We will fail when we fail to try.</a:t>
            </a:r>
          </a:p>
          <a:p>
            <a:pPr algn="ctr"/>
            <a:r>
              <a:rPr lang="en-GB" sz="3600" i="1" dirty="0"/>
              <a:t>Rosa Parks</a:t>
            </a:r>
          </a:p>
          <a:p>
            <a:pPr algn="ctr"/>
            <a:endParaRPr lang="en-GB" sz="3600" dirty="0"/>
          </a:p>
          <a:p>
            <a:pPr algn="ctr"/>
            <a:r>
              <a:rPr lang="en-GB" dirty="0"/>
              <a:t>Rosa Parks was arrested in Alabama, USA in 1955, for refusing to give up her seat to a white man, when the law said that as a black woman she had to sit at the back of the bus. Her resistance helped spark the American civil rights movement.</a:t>
            </a:r>
          </a:p>
        </p:txBody>
      </p:sp>
    </p:spTree>
    <p:extLst>
      <p:ext uri="{BB962C8B-B14F-4D97-AF65-F5344CB8AC3E}">
        <p14:creationId xmlns:p14="http://schemas.microsoft.com/office/powerpoint/2010/main" val="65888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FFC000"/>
                </a:solidFill>
                <a:latin typeface="+mn-lt"/>
              </a:rPr>
              <a:t>Which of these quotes most resonates with you? Why?</a:t>
            </a:r>
          </a:p>
        </p:txBody>
      </p:sp>
      <p:sp>
        <p:nvSpPr>
          <p:cNvPr id="4" name="TextBox 3">
            <a:extLst>
              <a:ext uri="{FF2B5EF4-FFF2-40B4-BE49-F238E27FC236}">
                <a16:creationId xmlns:a16="http://schemas.microsoft.com/office/drawing/2014/main" id="{855FCAAE-C36F-4346-945A-76064F663A63}"/>
              </a:ext>
            </a:extLst>
          </p:cNvPr>
          <p:cNvSpPr txBox="1"/>
          <p:nvPr/>
        </p:nvSpPr>
        <p:spPr>
          <a:xfrm>
            <a:off x="703236" y="1659285"/>
            <a:ext cx="7675536" cy="4770537"/>
          </a:xfrm>
          <a:prstGeom prst="rect">
            <a:avLst/>
          </a:prstGeom>
          <a:solidFill>
            <a:schemeClr val="accent2">
              <a:lumMod val="20000"/>
              <a:lumOff val="80000"/>
              <a:alpha val="70000"/>
            </a:schemeClr>
          </a:solidFill>
          <a:ln>
            <a:solidFill>
              <a:schemeClr val="accent2"/>
            </a:solidFill>
          </a:ln>
        </p:spPr>
        <p:txBody>
          <a:bodyPr wrap="square" rtlCol="0">
            <a:spAutoFit/>
          </a:bodyPr>
          <a:lstStyle/>
          <a:p>
            <a:pPr algn="ctr"/>
            <a:endParaRPr lang="en-GB" sz="3200" dirty="0"/>
          </a:p>
          <a:p>
            <a:pPr algn="ctr"/>
            <a:r>
              <a:rPr lang="en-GB" sz="3600" dirty="0"/>
              <a:t>"Look on every exit as being an entrance somewhere else." </a:t>
            </a:r>
          </a:p>
          <a:p>
            <a:pPr algn="ctr"/>
            <a:r>
              <a:rPr lang="en-GB" sz="3600" i="1" dirty="0"/>
              <a:t>Tom Stoppard</a:t>
            </a:r>
          </a:p>
          <a:p>
            <a:pPr algn="ctr"/>
            <a:endParaRPr lang="en-GB" sz="3200" dirty="0"/>
          </a:p>
          <a:p>
            <a:pPr algn="ctr"/>
            <a:endParaRPr lang="en-GB" sz="3200" dirty="0"/>
          </a:p>
          <a:p>
            <a:pPr algn="ctr"/>
            <a:endParaRPr lang="en-GB" sz="3200" dirty="0"/>
          </a:p>
          <a:p>
            <a:pPr algn="ctr"/>
            <a:endParaRPr lang="en-GB" sz="3200" dirty="0"/>
          </a:p>
          <a:p>
            <a:pPr algn="ctr"/>
            <a:r>
              <a:rPr lang="en-GB" dirty="0"/>
              <a:t>Tom Stoppard is a playwright whose play </a:t>
            </a:r>
            <a:r>
              <a:rPr lang="en-GB" i="1" dirty="0"/>
              <a:t>Rosencrantz and Guildenstern are Dead</a:t>
            </a:r>
            <a:r>
              <a:rPr lang="en-GB" dirty="0"/>
              <a:t> concerns the mishaps of two minor characters from Shakespeare’s </a:t>
            </a:r>
            <a:r>
              <a:rPr lang="en-GB" i="1" dirty="0"/>
              <a:t>Hamlet</a:t>
            </a:r>
            <a:r>
              <a:rPr lang="en-GB" dirty="0"/>
              <a:t>.</a:t>
            </a:r>
          </a:p>
        </p:txBody>
      </p:sp>
    </p:spTree>
    <p:extLst>
      <p:ext uri="{BB962C8B-B14F-4D97-AF65-F5344CB8AC3E}">
        <p14:creationId xmlns:p14="http://schemas.microsoft.com/office/powerpoint/2010/main" val="563590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FFC000"/>
                </a:solidFill>
                <a:latin typeface="+mn-lt"/>
              </a:rPr>
              <a:t>Which of these quotes most resonates with you? Why?</a:t>
            </a:r>
          </a:p>
        </p:txBody>
      </p:sp>
      <p:sp>
        <p:nvSpPr>
          <p:cNvPr id="4" name="TextBox 3">
            <a:extLst>
              <a:ext uri="{FF2B5EF4-FFF2-40B4-BE49-F238E27FC236}">
                <a16:creationId xmlns:a16="http://schemas.microsoft.com/office/drawing/2014/main" id="{855FCAAE-C36F-4346-945A-76064F663A63}"/>
              </a:ext>
            </a:extLst>
          </p:cNvPr>
          <p:cNvSpPr txBox="1"/>
          <p:nvPr/>
        </p:nvSpPr>
        <p:spPr>
          <a:xfrm>
            <a:off x="703236" y="1659285"/>
            <a:ext cx="7675536" cy="4850687"/>
          </a:xfrm>
          <a:prstGeom prst="rect">
            <a:avLst/>
          </a:prstGeom>
          <a:solidFill>
            <a:srgbClr val="FFC000">
              <a:alpha val="5000"/>
            </a:srgbClr>
          </a:solidFill>
          <a:ln>
            <a:solidFill>
              <a:srgbClr val="FFC000"/>
            </a:solidFill>
          </a:ln>
        </p:spPr>
        <p:txBody>
          <a:bodyPr wrap="square" rtlCol="0">
            <a:spAutoFit/>
          </a:bodyPr>
          <a:lstStyle/>
          <a:p>
            <a:pPr algn="ctr">
              <a:lnSpc>
                <a:spcPct val="107000"/>
              </a:lnSpc>
              <a:spcAft>
                <a:spcPts val="800"/>
              </a:spcAft>
            </a:pPr>
            <a:endParaRPr lang="en-GB" sz="3200" dirty="0">
              <a:solidFill>
                <a:srgbClr val="101010"/>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solidFill>
                  <a:srgbClr val="101010"/>
                </a:solidFill>
                <a:latin typeface="Arial" panose="020B0604020202020204" pitchFamily="34" charset="0"/>
                <a:ea typeface="Calibri" panose="020F0502020204030204" pitchFamily="34" charset="0"/>
                <a:cs typeface="Times New Roman" panose="02020603050405020304" pitchFamily="18" charset="0"/>
              </a:rPr>
              <a:t>“When we are no longer able to change a situation - we are challenged to change ourselves.” </a:t>
            </a:r>
          </a:p>
          <a:p>
            <a:pPr algn="ctr">
              <a:lnSpc>
                <a:spcPct val="107000"/>
              </a:lnSpc>
              <a:spcAft>
                <a:spcPts val="800"/>
              </a:spcAft>
            </a:pPr>
            <a:r>
              <a:rPr lang="en-GB" sz="3200" i="1" dirty="0">
                <a:solidFill>
                  <a:srgbClr val="101010"/>
                </a:solidFill>
                <a:latin typeface="Arial" panose="020B0604020202020204" pitchFamily="34" charset="0"/>
                <a:ea typeface="Calibri" panose="020F0502020204030204" pitchFamily="34" charset="0"/>
                <a:cs typeface="Times New Roman" panose="02020603050405020304" pitchFamily="18" charset="0"/>
              </a:rPr>
              <a:t>Viktor E Frankl</a:t>
            </a:r>
            <a:endParaRPr lang="en-GB" sz="3200" dirty="0"/>
          </a:p>
          <a:p>
            <a:pPr algn="ctr"/>
            <a:endParaRPr lang="en-GB" sz="3200" dirty="0"/>
          </a:p>
          <a:p>
            <a:pPr algn="ctr"/>
            <a:endParaRPr lang="en-GB" sz="3200" dirty="0"/>
          </a:p>
          <a:p>
            <a:pPr algn="ctr"/>
            <a:r>
              <a:rPr lang="en-GB" dirty="0"/>
              <a:t>Viktor E Frankl (1905-1997) wrote </a:t>
            </a:r>
            <a:r>
              <a:rPr lang="en-GB" i="1" dirty="0"/>
              <a:t>Man’s Search for Meaning</a:t>
            </a:r>
            <a:r>
              <a:rPr lang="en-GB" dirty="0"/>
              <a:t>, about life purpose and resilience, based on his experience in a Nazi concentration camp during World War II.</a:t>
            </a:r>
          </a:p>
        </p:txBody>
      </p:sp>
    </p:spTree>
    <p:extLst>
      <p:ext uri="{BB962C8B-B14F-4D97-AF65-F5344CB8AC3E}">
        <p14:creationId xmlns:p14="http://schemas.microsoft.com/office/powerpoint/2010/main" val="412288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latin typeface="+mn-lt"/>
              </a:rPr>
              <a:t>Reflection</a:t>
            </a:r>
          </a:p>
        </p:txBody>
      </p:sp>
      <p:sp>
        <p:nvSpPr>
          <p:cNvPr id="5" name="TextBox 4"/>
          <p:cNvSpPr txBox="1"/>
          <p:nvPr/>
        </p:nvSpPr>
        <p:spPr>
          <a:xfrm>
            <a:off x="457201" y="1603374"/>
            <a:ext cx="8229600" cy="5016758"/>
          </a:xfrm>
          <a:prstGeom prst="rect">
            <a:avLst/>
          </a:prstGeom>
          <a:noFill/>
        </p:spPr>
        <p:txBody>
          <a:bodyPr wrap="square" rtlCol="0">
            <a:spAutoFit/>
          </a:bodyPr>
          <a:lstStyle/>
          <a:p>
            <a:r>
              <a:rPr lang="en-US" sz="4000" dirty="0"/>
              <a:t>Can you create your own quote about change that could help someone else going through a challenging period of change?</a:t>
            </a:r>
          </a:p>
          <a:p>
            <a:endParaRPr lang="en-US" sz="4000" dirty="0"/>
          </a:p>
          <a:p>
            <a:r>
              <a:rPr lang="en-US" sz="4000" dirty="0"/>
              <a:t>What other acts of kindness or compassion could you show someone going through a period of change?</a:t>
            </a:r>
          </a:p>
        </p:txBody>
      </p:sp>
    </p:spTree>
    <p:extLst>
      <p:ext uri="{BB962C8B-B14F-4D97-AF65-F5344CB8AC3E}">
        <p14:creationId xmlns:p14="http://schemas.microsoft.com/office/powerpoint/2010/main" val="4206584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0000"/>
            <a:ext cx="7886700" cy="1325563"/>
          </a:xfrm>
        </p:spPr>
        <p:txBody>
          <a:bodyPr>
            <a:normAutofit fontScale="90000"/>
          </a:bodyPr>
          <a:lstStyle/>
          <a:p>
            <a:pPr algn="ctr"/>
            <a:r>
              <a:rPr lang="en-US" sz="4400" b="1" dirty="0">
                <a:solidFill>
                  <a:srgbClr val="FFC000"/>
                </a:solidFill>
                <a:latin typeface="+mn-lt"/>
              </a:rPr>
              <a:t>Home and belonging </a:t>
            </a:r>
            <a:br>
              <a:rPr lang="en-US" sz="4400" b="1" dirty="0">
                <a:solidFill>
                  <a:srgbClr val="FFC000"/>
                </a:solidFill>
                <a:latin typeface="+mn-lt"/>
              </a:rPr>
            </a:br>
            <a:r>
              <a:rPr lang="en-US" sz="4400" b="1" dirty="0">
                <a:solidFill>
                  <a:srgbClr val="FFC000"/>
                </a:solidFill>
                <a:latin typeface="+mn-lt"/>
              </a:rPr>
              <a:t>Session </a:t>
            </a:r>
            <a:r>
              <a:rPr lang="en-US" b="1" dirty="0">
                <a:solidFill>
                  <a:srgbClr val="FFC000"/>
                </a:solidFill>
                <a:latin typeface="+mn-lt"/>
              </a:rPr>
              <a:t>five</a:t>
            </a:r>
            <a:r>
              <a:rPr lang="en-US" sz="4400" b="1" dirty="0">
                <a:solidFill>
                  <a:srgbClr val="FFC000"/>
                </a:solidFill>
                <a:latin typeface="+mn-lt"/>
              </a:rPr>
              <a:t>: PSHE</a:t>
            </a:r>
          </a:p>
        </p:txBody>
      </p:sp>
      <p:pic>
        <p:nvPicPr>
          <p:cNvPr id="5" name="Picture 4" descr="A picture containing drawing&#10;&#10;Description automatically generated">
            <a:extLst>
              <a:ext uri="{FF2B5EF4-FFF2-40B4-BE49-F238E27FC236}">
                <a16:creationId xmlns:a16="http://schemas.microsoft.com/office/drawing/2014/main" id="{23C781A8-F3AD-40D5-AE78-10429A434074}"/>
              </a:ext>
            </a:extLst>
          </p:cNvPr>
          <p:cNvPicPr>
            <a:picLocks noChangeAspect="1"/>
          </p:cNvPicPr>
          <p:nvPr/>
        </p:nvPicPr>
        <p:blipFill>
          <a:blip r:embed="rId3"/>
          <a:stretch>
            <a:fillRect/>
          </a:stretch>
        </p:blipFill>
        <p:spPr>
          <a:xfrm>
            <a:off x="214353" y="144000"/>
            <a:ext cx="1830508" cy="540000"/>
          </a:xfrm>
          <a:prstGeom prst="rect">
            <a:avLst/>
          </a:prstGeom>
        </p:spPr>
      </p:pic>
      <p:sp>
        <p:nvSpPr>
          <p:cNvPr id="7" name="Content Placeholder 2">
            <a:extLst>
              <a:ext uri="{FF2B5EF4-FFF2-40B4-BE49-F238E27FC236}">
                <a16:creationId xmlns:a16="http://schemas.microsoft.com/office/drawing/2014/main" id="{7BEEE851-A33A-4EC2-9EA0-2C8571AC64FC}"/>
              </a:ext>
            </a:extLst>
          </p:cNvPr>
          <p:cNvSpPr>
            <a:spLocks noGrp="1"/>
          </p:cNvSpPr>
          <p:nvPr>
            <p:ph idx="1"/>
          </p:nvPr>
        </p:nvSpPr>
        <p:spPr>
          <a:xfrm>
            <a:off x="457200" y="1865563"/>
            <a:ext cx="8229600" cy="4525963"/>
          </a:xfrm>
        </p:spPr>
        <p:txBody>
          <a:bodyPr>
            <a:normAutofit/>
          </a:bodyPr>
          <a:lstStyle/>
          <a:p>
            <a:pPr marL="0" indent="0">
              <a:buNone/>
            </a:pPr>
            <a:r>
              <a:rPr lang="en-GB" sz="2600" b="1" dirty="0"/>
              <a:t>Learners will be able to:</a:t>
            </a:r>
            <a:endParaRPr lang="en-GB" sz="2600" dirty="0"/>
          </a:p>
          <a:p>
            <a:pPr lvl="0"/>
            <a:r>
              <a:rPr lang="en-GB" sz="2600" dirty="0"/>
              <a:t>Compare their lives to the lives of others, in particular children from different eras; recognise their ‘common humanity’ with others </a:t>
            </a:r>
          </a:p>
          <a:p>
            <a:pPr lvl="0"/>
            <a:r>
              <a:rPr lang="en-GB" sz="2600" dirty="0"/>
              <a:t>Create strategies for a personal toolkit to support in times of change and new beginnings</a:t>
            </a:r>
          </a:p>
          <a:p>
            <a:pPr lvl="0"/>
            <a:r>
              <a:rPr lang="en-GB" sz="2600" dirty="0"/>
              <a:t>Imagine how it feels for others going through change</a:t>
            </a:r>
          </a:p>
          <a:p>
            <a:pPr lvl="0"/>
            <a:r>
              <a:rPr lang="en-GB" sz="2600" dirty="0"/>
              <a:t>Design ways to show kindness to others going through change </a:t>
            </a:r>
          </a:p>
          <a:p>
            <a:pPr marL="0" lvl="0" indent="0">
              <a:buNone/>
            </a:pPr>
            <a:endParaRPr lang="en-GB" dirty="0">
              <a:highlight>
                <a:srgbClr val="FFFF00"/>
              </a:highlight>
            </a:endParaRPr>
          </a:p>
        </p:txBody>
      </p:sp>
    </p:spTree>
    <p:extLst>
      <p:ext uri="{BB962C8B-B14F-4D97-AF65-F5344CB8AC3E}">
        <p14:creationId xmlns:p14="http://schemas.microsoft.com/office/powerpoint/2010/main" val="218758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186455"/>
            <a:ext cx="7886700" cy="1325563"/>
          </a:xfrm>
        </p:spPr>
        <p:txBody>
          <a:bodyPr>
            <a:normAutofit/>
          </a:bodyPr>
          <a:lstStyle/>
          <a:p>
            <a:pPr algn="ctr"/>
            <a:r>
              <a:rPr lang="en-US" sz="4000" b="1" dirty="0">
                <a:solidFill>
                  <a:schemeClr val="accent4"/>
                </a:solidFill>
                <a:latin typeface="+mn-lt"/>
              </a:rPr>
              <a:t>Key words  </a:t>
            </a:r>
          </a:p>
        </p:txBody>
      </p:sp>
      <p:graphicFrame>
        <p:nvGraphicFramePr>
          <p:cNvPr id="5" name="Table 5">
            <a:extLst>
              <a:ext uri="{FF2B5EF4-FFF2-40B4-BE49-F238E27FC236}">
                <a16:creationId xmlns:a16="http://schemas.microsoft.com/office/drawing/2014/main" id="{92D25E10-9EF4-4A5A-B571-DAFEFA15AD27}"/>
              </a:ext>
            </a:extLst>
          </p:cNvPr>
          <p:cNvGraphicFramePr>
            <a:graphicFrameLocks noGrp="1"/>
          </p:cNvGraphicFramePr>
          <p:nvPr>
            <p:extLst>
              <p:ext uri="{D42A27DB-BD31-4B8C-83A1-F6EECF244321}">
                <p14:modId xmlns:p14="http://schemas.microsoft.com/office/powerpoint/2010/main" val="3652221103"/>
              </p:ext>
            </p:extLst>
          </p:nvPr>
        </p:nvGraphicFramePr>
        <p:xfrm>
          <a:off x="511420" y="1306655"/>
          <a:ext cx="8159260" cy="3871370"/>
        </p:xfrm>
        <a:graphic>
          <a:graphicData uri="http://schemas.openxmlformats.org/drawingml/2006/table">
            <a:tbl>
              <a:tblPr firstRow="1" bandRow="1">
                <a:tableStyleId>{00A15C55-8517-42AA-B614-E9B94910E393}</a:tableStyleId>
              </a:tblPr>
              <a:tblGrid>
                <a:gridCol w="1705461">
                  <a:extLst>
                    <a:ext uri="{9D8B030D-6E8A-4147-A177-3AD203B41FA5}">
                      <a16:colId xmlns:a16="http://schemas.microsoft.com/office/drawing/2014/main" val="520822113"/>
                    </a:ext>
                  </a:extLst>
                </a:gridCol>
                <a:gridCol w="4930812">
                  <a:extLst>
                    <a:ext uri="{9D8B030D-6E8A-4147-A177-3AD203B41FA5}">
                      <a16:colId xmlns:a16="http://schemas.microsoft.com/office/drawing/2014/main" val="3380232643"/>
                    </a:ext>
                  </a:extLst>
                </a:gridCol>
                <a:gridCol w="1522987">
                  <a:extLst>
                    <a:ext uri="{9D8B030D-6E8A-4147-A177-3AD203B41FA5}">
                      <a16:colId xmlns:a16="http://schemas.microsoft.com/office/drawing/2014/main" val="3236400625"/>
                    </a:ext>
                  </a:extLst>
                </a:gridCol>
              </a:tblGrid>
              <a:tr h="488090">
                <a:tc>
                  <a:txBody>
                    <a:bodyPr/>
                    <a:lstStyle/>
                    <a:p>
                      <a:r>
                        <a:rPr lang="en-GB" sz="1800" dirty="0"/>
                        <a:t>Word</a:t>
                      </a:r>
                    </a:p>
                  </a:txBody>
                  <a:tcPr/>
                </a:tc>
                <a:tc>
                  <a:txBody>
                    <a:bodyPr/>
                    <a:lstStyle/>
                    <a:p>
                      <a:r>
                        <a:rPr lang="en-GB" sz="1800" dirty="0"/>
                        <a:t>Definition</a:t>
                      </a:r>
                    </a:p>
                  </a:txBody>
                  <a:tcPr/>
                </a:tc>
                <a:tc>
                  <a:txBody>
                    <a:bodyPr/>
                    <a:lstStyle/>
                    <a:p>
                      <a:r>
                        <a:rPr lang="en-GB" sz="1800" dirty="0"/>
                        <a:t>Synonyms</a:t>
                      </a:r>
                    </a:p>
                  </a:txBody>
                  <a:tcPr/>
                </a:tc>
                <a:extLst>
                  <a:ext uri="{0D108BD9-81ED-4DB2-BD59-A6C34878D82A}">
                    <a16:rowId xmlns:a16="http://schemas.microsoft.com/office/drawing/2014/main" val="2497473909"/>
                  </a:ext>
                </a:extLst>
              </a:tr>
              <a:tr h="0">
                <a:tc>
                  <a:txBody>
                    <a:bodyPr/>
                    <a:lstStyle/>
                    <a:p>
                      <a:r>
                        <a:rPr lang="en-GB" sz="1800" dirty="0"/>
                        <a:t>Transition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t>Passage from one stage, state or place to another </a:t>
                      </a:r>
                    </a:p>
                  </a:txBody>
                  <a:tcPr/>
                </a:tc>
                <a:tc>
                  <a:txBody>
                    <a:bodyPr/>
                    <a:lstStyle/>
                    <a:p>
                      <a:r>
                        <a:rPr lang="en-GB" sz="1800" dirty="0"/>
                        <a:t>Change </a:t>
                      </a:r>
                    </a:p>
                  </a:txBody>
                  <a:tcPr/>
                </a:tc>
                <a:extLst>
                  <a:ext uri="{0D108BD9-81ED-4DB2-BD59-A6C34878D82A}">
                    <a16:rowId xmlns:a16="http://schemas.microsoft.com/office/drawing/2014/main" val="1467928611"/>
                  </a:ext>
                </a:extLst>
              </a:tr>
              <a:tr h="0">
                <a:tc>
                  <a:txBody>
                    <a:bodyPr/>
                    <a:lstStyle/>
                    <a:p>
                      <a:r>
                        <a:rPr lang="en-GB" sz="1800" dirty="0"/>
                        <a:t>Mental health </a:t>
                      </a:r>
                    </a:p>
                  </a:txBody>
                  <a:tcPr/>
                </a:tc>
                <a:tc>
                  <a:txBody>
                    <a:bodyPr/>
                    <a:lstStyle/>
                    <a:p>
                      <a:r>
                        <a:rPr lang="en-GB" sz="1800" b="0" i="0" u="none" strike="noStrike" kern="1200" dirty="0">
                          <a:solidFill>
                            <a:schemeClr val="dk1"/>
                          </a:solidFill>
                          <a:effectLst/>
                          <a:latin typeface="+mn-lt"/>
                          <a:ea typeface="+mn-ea"/>
                          <a:cs typeface="+mn-cs"/>
                        </a:rPr>
                        <a:t>“a state of well-being in which the individual realizes his or her own abilities, can cope with the normal stresses of life, can work productively and fruitfully, and is able to make a contribution to his or her community” (WHO) </a:t>
                      </a:r>
                      <a:endParaRPr lang="en-GB" sz="1800" dirty="0"/>
                    </a:p>
                  </a:txBody>
                  <a:tcPr/>
                </a:tc>
                <a:tc>
                  <a:txBody>
                    <a:bodyPr/>
                    <a:lstStyle/>
                    <a:p>
                      <a:r>
                        <a:rPr lang="en-GB" sz="1800" dirty="0"/>
                        <a:t>Wellbeing, flourishing </a:t>
                      </a:r>
                    </a:p>
                  </a:txBody>
                  <a:tcPr/>
                </a:tc>
                <a:extLst>
                  <a:ext uri="{0D108BD9-81ED-4DB2-BD59-A6C34878D82A}">
                    <a16:rowId xmlns:a16="http://schemas.microsoft.com/office/drawing/2014/main" val="686922871"/>
                  </a:ext>
                </a:extLst>
              </a:tr>
              <a:tr h="0">
                <a:tc>
                  <a:txBody>
                    <a:bodyPr/>
                    <a:lstStyle/>
                    <a:p>
                      <a:r>
                        <a:rPr lang="en-GB" sz="1800" b="0" dirty="0">
                          <a:latin typeface="+mn-lt"/>
                        </a:rPr>
                        <a:t>Empathy </a:t>
                      </a:r>
                    </a:p>
                  </a:txBody>
                  <a:tcPr/>
                </a:tc>
                <a:tc>
                  <a:txBody>
                    <a:bodyPr/>
                    <a:lstStyle/>
                    <a:p>
                      <a:r>
                        <a:rPr lang="en-GB" sz="1800" b="0" i="0" u="none" strike="noStrike" kern="1200" dirty="0">
                          <a:solidFill>
                            <a:schemeClr val="dk1"/>
                          </a:solidFill>
                          <a:effectLst/>
                          <a:latin typeface="+mn-lt"/>
                          <a:ea typeface="+mn-ea"/>
                          <a:cs typeface="+mn-cs"/>
                        </a:rPr>
                        <a:t>the ability to share someone else’s feelings or experiences by imaging what it would be like to be in their situation</a:t>
                      </a:r>
                      <a:endParaRPr lang="en-GB" sz="1800" b="0" dirty="0">
                        <a:latin typeface="+mn-lt"/>
                      </a:endParaRPr>
                    </a:p>
                  </a:txBody>
                  <a:tcPr/>
                </a:tc>
                <a:tc>
                  <a:txBody>
                    <a:bodyPr/>
                    <a:lstStyle/>
                    <a:p>
                      <a:endParaRPr lang="en-GB" sz="1800" dirty="0"/>
                    </a:p>
                  </a:txBody>
                  <a:tcPr/>
                </a:tc>
                <a:extLst>
                  <a:ext uri="{0D108BD9-81ED-4DB2-BD59-A6C34878D82A}">
                    <a16:rowId xmlns:a16="http://schemas.microsoft.com/office/drawing/2014/main" val="656470841"/>
                  </a:ext>
                </a:extLst>
              </a:tr>
              <a:tr h="0">
                <a:tc>
                  <a:txBody>
                    <a:bodyPr/>
                    <a:lstStyle/>
                    <a:p>
                      <a:r>
                        <a:rPr lang="en-GB" sz="1800" dirty="0"/>
                        <a:t>Compassion </a:t>
                      </a:r>
                    </a:p>
                  </a:txBody>
                  <a:tcPr/>
                </a:tc>
                <a:tc>
                  <a:txBody>
                    <a:bodyPr/>
                    <a:lstStyle/>
                    <a:p>
                      <a:r>
                        <a:rPr lang="en-GB" sz="1800" b="0" i="0" u="none" strike="noStrike" kern="1200" dirty="0">
                          <a:solidFill>
                            <a:schemeClr val="dk1"/>
                          </a:solidFill>
                          <a:effectLst/>
                          <a:latin typeface="+mn-lt"/>
                          <a:ea typeface="+mn-ea"/>
                          <a:cs typeface="+mn-cs"/>
                        </a:rPr>
                        <a:t>concern for the suffering  of others and a desire to help</a:t>
                      </a:r>
                      <a:endParaRPr lang="en-GB" sz="1800" dirty="0"/>
                    </a:p>
                  </a:txBody>
                  <a:tcPr/>
                </a:tc>
                <a:tc>
                  <a:txBody>
                    <a:bodyPr/>
                    <a:lstStyle/>
                    <a:p>
                      <a:endParaRPr lang="en-GB" sz="1800" dirty="0"/>
                    </a:p>
                  </a:txBody>
                  <a:tcPr/>
                </a:tc>
                <a:extLst>
                  <a:ext uri="{0D108BD9-81ED-4DB2-BD59-A6C34878D82A}">
                    <a16:rowId xmlns:a16="http://schemas.microsoft.com/office/drawing/2014/main" val="3084859195"/>
                  </a:ext>
                </a:extLst>
              </a:tr>
            </a:tbl>
          </a:graphicData>
        </a:graphic>
      </p:graphicFrame>
      <p:pic>
        <p:nvPicPr>
          <p:cNvPr id="11" name="Picture 10" descr="A picture containing drawing&#10;&#10;Description automatically generated">
            <a:extLst>
              <a:ext uri="{FF2B5EF4-FFF2-40B4-BE49-F238E27FC236}">
                <a16:creationId xmlns:a16="http://schemas.microsoft.com/office/drawing/2014/main" id="{D9DE1565-C450-420B-BBD8-CD2BECB1F95A}"/>
              </a:ext>
            </a:extLst>
          </p:cNvPr>
          <p:cNvPicPr>
            <a:picLocks noChangeAspect="1"/>
          </p:cNvPicPr>
          <p:nvPr/>
        </p:nvPicPr>
        <p:blipFill>
          <a:blip r:embed="rId3"/>
          <a:stretch>
            <a:fillRect/>
          </a:stretch>
        </p:blipFill>
        <p:spPr>
          <a:xfrm>
            <a:off x="214353" y="144000"/>
            <a:ext cx="1830508" cy="540000"/>
          </a:xfrm>
          <a:prstGeom prst="rect">
            <a:avLst/>
          </a:prstGeom>
        </p:spPr>
      </p:pic>
    </p:spTree>
    <p:extLst>
      <p:ext uri="{BB962C8B-B14F-4D97-AF65-F5344CB8AC3E}">
        <p14:creationId xmlns:p14="http://schemas.microsoft.com/office/powerpoint/2010/main" val="17489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A073-56BE-429B-805F-E805B5472CB7}"/>
              </a:ext>
            </a:extLst>
          </p:cNvPr>
          <p:cNvSpPr>
            <a:spLocks noGrp="1"/>
          </p:cNvSpPr>
          <p:nvPr>
            <p:ph type="title"/>
          </p:nvPr>
        </p:nvSpPr>
        <p:spPr/>
        <p:txBody>
          <a:bodyPr>
            <a:normAutofit/>
          </a:bodyPr>
          <a:lstStyle/>
          <a:p>
            <a:r>
              <a:rPr lang="en-GB" sz="4000" b="1" dirty="0">
                <a:solidFill>
                  <a:srgbClr val="FFC000"/>
                </a:solidFill>
                <a:latin typeface="+mn-lt"/>
              </a:rPr>
              <a:t>Beginning a new life at Highfield Oval </a:t>
            </a:r>
          </a:p>
        </p:txBody>
      </p:sp>
      <p:pic>
        <p:nvPicPr>
          <p:cNvPr id="4" name="Picture 3" descr="A picture containing drawing&#10;&#10;Description automatically generated">
            <a:extLst>
              <a:ext uri="{FF2B5EF4-FFF2-40B4-BE49-F238E27FC236}">
                <a16:creationId xmlns:a16="http://schemas.microsoft.com/office/drawing/2014/main" id="{86DB70A1-8B4F-4E96-B16C-1F82AE5CE6A8}"/>
              </a:ext>
            </a:extLst>
          </p:cNvPr>
          <p:cNvPicPr>
            <a:picLocks noChangeAspect="1"/>
          </p:cNvPicPr>
          <p:nvPr/>
        </p:nvPicPr>
        <p:blipFill>
          <a:blip r:embed="rId3"/>
          <a:stretch>
            <a:fillRect/>
          </a:stretch>
        </p:blipFill>
        <p:spPr>
          <a:xfrm>
            <a:off x="214353" y="144000"/>
            <a:ext cx="1830508" cy="540000"/>
          </a:xfrm>
          <a:prstGeom prst="rect">
            <a:avLst/>
          </a:prstGeom>
        </p:spPr>
      </p:pic>
      <p:pic>
        <p:nvPicPr>
          <p:cNvPr id="6" name="Picture 5" descr="The outside of a building&#10;&#10;Description automatically generated">
            <a:extLst>
              <a:ext uri="{FF2B5EF4-FFF2-40B4-BE49-F238E27FC236}">
                <a16:creationId xmlns:a16="http://schemas.microsoft.com/office/drawing/2014/main" id="{8615207A-5E50-45CA-AB8E-18B10FFD5F4D}"/>
              </a:ext>
            </a:extLst>
          </p:cNvPr>
          <p:cNvPicPr>
            <a:picLocks noChangeAspect="1"/>
          </p:cNvPicPr>
          <p:nvPr/>
        </p:nvPicPr>
        <p:blipFill>
          <a:blip r:embed="rId4"/>
          <a:stretch>
            <a:fillRect/>
          </a:stretch>
        </p:blipFill>
        <p:spPr>
          <a:xfrm>
            <a:off x="4572000" y="1660358"/>
            <a:ext cx="3862137" cy="2376633"/>
          </a:xfrm>
          <a:prstGeom prst="rect">
            <a:avLst/>
          </a:prstGeom>
        </p:spPr>
      </p:pic>
      <p:sp>
        <p:nvSpPr>
          <p:cNvPr id="7" name="Content Placeholder 2">
            <a:extLst>
              <a:ext uri="{FF2B5EF4-FFF2-40B4-BE49-F238E27FC236}">
                <a16:creationId xmlns:a16="http://schemas.microsoft.com/office/drawing/2014/main" id="{3F29424A-97AB-4A7C-9602-27DC9AEAED6A}"/>
              </a:ext>
            </a:extLst>
          </p:cNvPr>
          <p:cNvSpPr txBox="1">
            <a:spLocks/>
          </p:cNvSpPr>
          <p:nvPr/>
        </p:nvSpPr>
        <p:spPr>
          <a:xfrm>
            <a:off x="457200" y="1211058"/>
            <a:ext cx="4114800" cy="452596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3100" dirty="0"/>
          </a:p>
          <a:p>
            <a:r>
              <a:rPr lang="en-US" sz="3100" dirty="0"/>
              <a:t>How do you think these children are feeling?</a:t>
            </a:r>
          </a:p>
          <a:p>
            <a:r>
              <a:rPr lang="en-US" sz="3100" dirty="0"/>
              <a:t>What clues do we have as to how they are feeling?</a:t>
            </a:r>
          </a:p>
          <a:p>
            <a:r>
              <a:rPr lang="en-US" sz="3100" dirty="0"/>
              <a:t>What might have helped them to start to feel at home?</a:t>
            </a:r>
          </a:p>
          <a:p>
            <a:r>
              <a:rPr lang="en-US" sz="3100" dirty="0"/>
              <a:t>What would you want to take with you, if you were on a journey of change?</a:t>
            </a:r>
          </a:p>
          <a:p>
            <a:endParaRPr lang="en-US" sz="4400" dirty="0"/>
          </a:p>
          <a:p>
            <a:pPr marL="0" indent="0">
              <a:buFont typeface="Arial"/>
              <a:buNone/>
            </a:pPr>
            <a:endParaRPr lang="en-US" dirty="0"/>
          </a:p>
        </p:txBody>
      </p:sp>
      <p:sp>
        <p:nvSpPr>
          <p:cNvPr id="10" name="Rectangle 9">
            <a:extLst>
              <a:ext uri="{FF2B5EF4-FFF2-40B4-BE49-F238E27FC236}">
                <a16:creationId xmlns:a16="http://schemas.microsoft.com/office/drawing/2014/main" id="{77145DA2-DBBF-4AA1-9E4D-2633A00066AB}"/>
              </a:ext>
            </a:extLst>
          </p:cNvPr>
          <p:cNvSpPr/>
          <p:nvPr/>
        </p:nvSpPr>
        <p:spPr>
          <a:xfrm>
            <a:off x="2158999" y="5802997"/>
            <a:ext cx="5365751" cy="369332"/>
          </a:xfrm>
          <a:prstGeom prst="rect">
            <a:avLst/>
          </a:prstGeom>
        </p:spPr>
        <p:txBody>
          <a:bodyPr wrap="square">
            <a:spAutoFit/>
          </a:bodyPr>
          <a:lstStyle/>
          <a:p>
            <a:r>
              <a:rPr lang="en-US" dirty="0">
                <a:hlinkClick r:id="rId5"/>
              </a:rPr>
              <a:t>https://www.youtube.com/watch?v=9brSkv1lWDo</a:t>
            </a:r>
            <a:r>
              <a:rPr lang="en-US" dirty="0"/>
              <a:t> </a:t>
            </a:r>
          </a:p>
        </p:txBody>
      </p:sp>
    </p:spTree>
    <p:extLst>
      <p:ext uri="{BB962C8B-B14F-4D97-AF65-F5344CB8AC3E}">
        <p14:creationId xmlns:p14="http://schemas.microsoft.com/office/powerpoint/2010/main" val="2074702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Autofit/>
          </a:bodyPr>
          <a:lstStyle/>
          <a:p>
            <a:r>
              <a:rPr lang="en-US" sz="4000" b="1" dirty="0">
                <a:solidFill>
                  <a:srgbClr val="FFC000"/>
                </a:solidFill>
                <a:latin typeface="+mn-lt"/>
              </a:rPr>
              <a:t>How might children have felt as they arrived at </a:t>
            </a:r>
            <a:r>
              <a:rPr lang="en-US" sz="4000" b="1" dirty="0" err="1">
                <a:solidFill>
                  <a:srgbClr val="FFC000"/>
                </a:solidFill>
                <a:latin typeface="+mn-lt"/>
              </a:rPr>
              <a:t>Highfield</a:t>
            </a:r>
            <a:r>
              <a:rPr lang="en-US" sz="4000" b="1" dirty="0">
                <a:solidFill>
                  <a:srgbClr val="FFC000"/>
                </a:solidFill>
                <a:latin typeface="+mn-lt"/>
              </a:rPr>
              <a:t> Children’s Home?</a:t>
            </a:r>
            <a:endParaRPr lang="en-GB" sz="4000" b="1" dirty="0">
              <a:solidFill>
                <a:srgbClr val="FFC000"/>
              </a:solidFill>
              <a:latin typeface="+mn-lt"/>
            </a:endParaRPr>
          </a:p>
        </p:txBody>
      </p:sp>
      <p:sp>
        <p:nvSpPr>
          <p:cNvPr id="3" name="Content Placeholder 2"/>
          <p:cNvSpPr>
            <a:spLocks noGrp="1"/>
          </p:cNvSpPr>
          <p:nvPr>
            <p:ph idx="1"/>
          </p:nvPr>
        </p:nvSpPr>
        <p:spPr/>
        <p:txBody>
          <a:bodyPr>
            <a:normAutofit/>
          </a:bodyPr>
          <a:lstStyle/>
          <a:p>
            <a:pPr marL="0" indent="0">
              <a:buNone/>
            </a:pPr>
            <a:endParaRPr lang="en-US" sz="2600" dirty="0"/>
          </a:p>
          <a:p>
            <a:pPr marL="0" indent="0">
              <a:buNone/>
            </a:pPr>
            <a:r>
              <a:rPr lang="en-US" sz="2600" dirty="0"/>
              <a:t>Place each feeling on an emotions arrow:</a:t>
            </a:r>
          </a:p>
          <a:p>
            <a:endParaRPr lang="en-US" sz="4400" dirty="0"/>
          </a:p>
          <a:p>
            <a:pPr marL="0" indent="0">
              <a:buNone/>
            </a:pPr>
            <a:r>
              <a:rPr lang="en-US" dirty="0"/>
              <a:t>Most negative                                  Most positive    </a:t>
            </a:r>
          </a:p>
          <a:p>
            <a:pPr marL="0" indent="0">
              <a:buNone/>
            </a:pPr>
            <a:r>
              <a:rPr lang="en-US" sz="4400" dirty="0"/>
              <a:t>  </a:t>
            </a:r>
          </a:p>
          <a:p>
            <a:endParaRPr lang="en-US" sz="4400" dirty="0"/>
          </a:p>
          <a:p>
            <a:pPr marL="0" indent="0">
              <a:buNone/>
            </a:pPr>
            <a:endParaRPr lang="en-US" dirty="0"/>
          </a:p>
        </p:txBody>
      </p:sp>
      <p:cxnSp>
        <p:nvCxnSpPr>
          <p:cNvPr id="6" name="Straight Arrow Connector 5"/>
          <p:cNvCxnSpPr/>
          <p:nvPr/>
        </p:nvCxnSpPr>
        <p:spPr>
          <a:xfrm flipV="1">
            <a:off x="841375" y="4397375"/>
            <a:ext cx="7461250" cy="15875"/>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93FB176F-BF05-4683-A42D-DBE077E1EEA1}"/>
              </a:ext>
            </a:extLst>
          </p:cNvPr>
          <p:cNvPicPr>
            <a:picLocks noChangeAspect="1"/>
          </p:cNvPicPr>
          <p:nvPr/>
        </p:nvPicPr>
        <p:blipFill>
          <a:blip r:embed="rId3"/>
          <a:stretch>
            <a:fillRect/>
          </a:stretch>
        </p:blipFill>
        <p:spPr>
          <a:xfrm>
            <a:off x="214353" y="144000"/>
            <a:ext cx="1830508" cy="540000"/>
          </a:xfrm>
          <a:prstGeom prst="rect">
            <a:avLst/>
          </a:prstGeom>
        </p:spPr>
      </p:pic>
    </p:spTree>
    <p:extLst>
      <p:ext uri="{BB962C8B-B14F-4D97-AF65-F5344CB8AC3E}">
        <p14:creationId xmlns:p14="http://schemas.microsoft.com/office/powerpoint/2010/main" val="352298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4400" dirty="0"/>
          </a:p>
          <a:p>
            <a:pPr marL="0" indent="0">
              <a:buNone/>
            </a:pPr>
            <a:r>
              <a:rPr lang="en-US" sz="2600" dirty="0"/>
              <a:t>Watch the video: </a:t>
            </a:r>
          </a:p>
          <a:p>
            <a:pPr marL="0" indent="0">
              <a:buNone/>
            </a:pPr>
            <a:r>
              <a:rPr lang="en-US" sz="2600" i="1" dirty="0"/>
              <a:t>We All Have Mental Health</a:t>
            </a:r>
          </a:p>
          <a:p>
            <a:pPr marL="0" indent="0">
              <a:buNone/>
            </a:pPr>
            <a:r>
              <a:rPr lang="en-US" sz="2600" dirty="0"/>
              <a:t>  </a:t>
            </a:r>
          </a:p>
          <a:p>
            <a:pPr marL="0" indent="0">
              <a:buNone/>
            </a:pPr>
            <a:r>
              <a:rPr lang="en-US" sz="2600" dirty="0"/>
              <a:t>How did it make you feel watching this video? Why?</a:t>
            </a:r>
          </a:p>
          <a:p>
            <a:pPr marL="0" indent="0">
              <a:buNone/>
            </a:pPr>
            <a:endParaRPr lang="en-US" dirty="0"/>
          </a:p>
        </p:txBody>
      </p:sp>
      <p:sp>
        <p:nvSpPr>
          <p:cNvPr id="5" name="Rectangle 4"/>
          <p:cNvSpPr/>
          <p:nvPr/>
        </p:nvSpPr>
        <p:spPr>
          <a:xfrm>
            <a:off x="1819790" y="4720773"/>
            <a:ext cx="5339835" cy="369332"/>
          </a:xfrm>
          <a:prstGeom prst="rect">
            <a:avLst/>
          </a:prstGeom>
        </p:spPr>
        <p:txBody>
          <a:bodyPr wrap="square">
            <a:spAutoFit/>
          </a:bodyPr>
          <a:lstStyle/>
          <a:p>
            <a:r>
              <a:rPr lang="en-US" dirty="0">
                <a:hlinkClick r:id="rId3"/>
              </a:rPr>
              <a:t>https://www.youtube.com/watch?v=DxIDKZHW3-E</a:t>
            </a:r>
            <a:r>
              <a:rPr lang="en-US" dirty="0"/>
              <a:t> </a:t>
            </a:r>
          </a:p>
        </p:txBody>
      </p:sp>
      <p:sp>
        <p:nvSpPr>
          <p:cNvPr id="6" name="Title 1">
            <a:extLst>
              <a:ext uri="{FF2B5EF4-FFF2-40B4-BE49-F238E27FC236}">
                <a16:creationId xmlns:a16="http://schemas.microsoft.com/office/drawing/2014/main" id="{9DDF337B-E4EA-482C-975D-7624841E9FE4}"/>
              </a:ext>
            </a:extLst>
          </p:cNvPr>
          <p:cNvSpPr txBox="1">
            <a:spLocks/>
          </p:cNvSpPr>
          <p:nvPr/>
        </p:nvSpPr>
        <p:spPr>
          <a:xfrm>
            <a:off x="457200" y="80956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C000"/>
                </a:solidFill>
                <a:latin typeface="+mn-lt"/>
              </a:rPr>
              <a:t>How might children have felt as they arrived at </a:t>
            </a:r>
            <a:r>
              <a:rPr lang="en-US" sz="4000" b="1" dirty="0" err="1">
                <a:solidFill>
                  <a:srgbClr val="FFC000"/>
                </a:solidFill>
                <a:latin typeface="+mn-lt"/>
              </a:rPr>
              <a:t>Highfield</a:t>
            </a:r>
            <a:r>
              <a:rPr lang="en-US" sz="4000" b="1" dirty="0">
                <a:solidFill>
                  <a:srgbClr val="FFC000"/>
                </a:solidFill>
                <a:latin typeface="+mn-lt"/>
              </a:rPr>
              <a:t> Children’s Home?</a:t>
            </a:r>
            <a:endParaRPr lang="en-GB" sz="4000" b="1" dirty="0">
              <a:solidFill>
                <a:srgbClr val="FFC000"/>
              </a:solidFill>
              <a:latin typeface="+mn-lt"/>
            </a:endParaRPr>
          </a:p>
        </p:txBody>
      </p:sp>
      <p:pic>
        <p:nvPicPr>
          <p:cNvPr id="8" name="Picture 7" descr="A picture containing drawing&#10;&#10;Description automatically generated">
            <a:extLst>
              <a:ext uri="{FF2B5EF4-FFF2-40B4-BE49-F238E27FC236}">
                <a16:creationId xmlns:a16="http://schemas.microsoft.com/office/drawing/2014/main" id="{35E74146-65C0-4ED7-A4D3-07783A4A9E7C}"/>
              </a:ext>
            </a:extLst>
          </p:cNvPr>
          <p:cNvPicPr>
            <a:picLocks noChangeAspect="1"/>
          </p:cNvPicPr>
          <p:nvPr/>
        </p:nvPicPr>
        <p:blipFill>
          <a:blip r:embed="rId4"/>
          <a:stretch>
            <a:fillRect/>
          </a:stretch>
        </p:blipFill>
        <p:spPr>
          <a:xfrm>
            <a:off x="214353" y="144000"/>
            <a:ext cx="1830508" cy="540000"/>
          </a:xfrm>
          <a:prstGeom prst="rect">
            <a:avLst/>
          </a:prstGeom>
        </p:spPr>
      </p:pic>
    </p:spTree>
    <p:extLst>
      <p:ext uri="{BB962C8B-B14F-4D97-AF65-F5344CB8AC3E}">
        <p14:creationId xmlns:p14="http://schemas.microsoft.com/office/powerpoint/2010/main" val="139673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229600" cy="1143000"/>
          </a:xfrm>
        </p:spPr>
        <p:txBody>
          <a:bodyPr>
            <a:noAutofit/>
          </a:bodyPr>
          <a:lstStyle/>
          <a:p>
            <a:r>
              <a:rPr lang="en-US" sz="4000" b="1" dirty="0">
                <a:solidFill>
                  <a:srgbClr val="FFC000"/>
                </a:solidFill>
                <a:latin typeface="+mn-lt"/>
              </a:rPr>
              <a:t>When have you been through a big change?</a:t>
            </a:r>
          </a:p>
        </p:txBody>
      </p:sp>
      <p:sp>
        <p:nvSpPr>
          <p:cNvPr id="3" name="Content Placeholder 2"/>
          <p:cNvSpPr>
            <a:spLocks noGrp="1"/>
          </p:cNvSpPr>
          <p:nvPr>
            <p:ph idx="1"/>
          </p:nvPr>
        </p:nvSpPr>
        <p:spPr>
          <a:xfrm>
            <a:off x="590550" y="2234074"/>
            <a:ext cx="8229600" cy="4525963"/>
          </a:xfrm>
        </p:spPr>
        <p:txBody>
          <a:bodyPr>
            <a:normAutofit/>
          </a:bodyPr>
          <a:lstStyle/>
          <a:p>
            <a:r>
              <a:rPr lang="en-US" sz="2600" dirty="0"/>
              <a:t>When have you been through a big change or transition in your life?</a:t>
            </a:r>
          </a:p>
          <a:p>
            <a:r>
              <a:rPr lang="en-US" sz="2600" dirty="0"/>
              <a:t>Which of the feelings on our feelings arrow did you experience?</a:t>
            </a:r>
          </a:p>
          <a:p>
            <a:r>
              <a:rPr lang="en-US" sz="2600" dirty="0"/>
              <a:t>What helped you manage the transition?</a:t>
            </a:r>
          </a:p>
          <a:p>
            <a:r>
              <a:rPr lang="en-US" sz="2600" dirty="0"/>
              <a:t>What other changes do children in </a:t>
            </a:r>
            <a:r>
              <a:rPr lang="en-US" sz="2600" dirty="0" err="1"/>
              <a:t>Harpenden</a:t>
            </a:r>
            <a:r>
              <a:rPr lang="en-US" sz="2600" dirty="0"/>
              <a:t> and around the world experience in their lives? </a:t>
            </a:r>
          </a:p>
        </p:txBody>
      </p:sp>
      <p:pic>
        <p:nvPicPr>
          <p:cNvPr id="4" name="Picture 3" descr="A picture containing drawing&#10;&#10;Description automatically generated">
            <a:extLst>
              <a:ext uri="{FF2B5EF4-FFF2-40B4-BE49-F238E27FC236}">
                <a16:creationId xmlns:a16="http://schemas.microsoft.com/office/drawing/2014/main" id="{F9D25335-CD92-4918-BB28-33192EFE020C}"/>
              </a:ext>
            </a:extLst>
          </p:cNvPr>
          <p:cNvPicPr>
            <a:picLocks noChangeAspect="1"/>
          </p:cNvPicPr>
          <p:nvPr/>
        </p:nvPicPr>
        <p:blipFill>
          <a:blip r:embed="rId3"/>
          <a:stretch>
            <a:fillRect/>
          </a:stretch>
        </p:blipFill>
        <p:spPr>
          <a:xfrm>
            <a:off x="214353" y="144000"/>
            <a:ext cx="1830508" cy="540000"/>
          </a:xfrm>
          <a:prstGeom prst="rect">
            <a:avLst/>
          </a:prstGeom>
        </p:spPr>
      </p:pic>
    </p:spTree>
    <p:extLst>
      <p:ext uri="{BB962C8B-B14F-4D97-AF65-F5344CB8AC3E}">
        <p14:creationId xmlns:p14="http://schemas.microsoft.com/office/powerpoint/2010/main" val="4019816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C000"/>
                </a:solidFill>
                <a:latin typeface="+mn-lt"/>
              </a:rPr>
              <a:t>Toolkit for change</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Create a toolkit for change – full of strategies for embracing change and new beginnings.</a:t>
            </a:r>
          </a:p>
          <a:p>
            <a:pPr marL="0" indent="0">
              <a:buNone/>
            </a:pPr>
            <a:endParaRPr lang="en-US" dirty="0"/>
          </a:p>
          <a:p>
            <a:pPr marL="0" indent="0">
              <a:buNone/>
            </a:pPr>
            <a:r>
              <a:rPr lang="en-US" dirty="0"/>
              <a:t>You can present your toolkit in any way you choose </a:t>
            </a:r>
            <a:r>
              <a:rPr lang="en-US" dirty="0" err="1"/>
              <a:t>eg</a:t>
            </a:r>
            <a:r>
              <a:rPr lang="en-US" dirty="0"/>
              <a:t> report, poem, cartoon, poster, song.</a:t>
            </a:r>
          </a:p>
        </p:txBody>
      </p:sp>
      <p:pic>
        <p:nvPicPr>
          <p:cNvPr id="4" name="Picture 3" descr="A picture containing drawing&#10;&#10;Description automatically generated">
            <a:extLst>
              <a:ext uri="{FF2B5EF4-FFF2-40B4-BE49-F238E27FC236}">
                <a16:creationId xmlns:a16="http://schemas.microsoft.com/office/drawing/2014/main" id="{B38253FA-7F53-40F4-9367-10189257A58B}"/>
              </a:ext>
            </a:extLst>
          </p:cNvPr>
          <p:cNvPicPr>
            <a:picLocks noChangeAspect="1"/>
          </p:cNvPicPr>
          <p:nvPr/>
        </p:nvPicPr>
        <p:blipFill>
          <a:blip r:embed="rId3"/>
          <a:stretch>
            <a:fillRect/>
          </a:stretch>
        </p:blipFill>
        <p:spPr>
          <a:xfrm>
            <a:off x="214353" y="144000"/>
            <a:ext cx="1830508" cy="540000"/>
          </a:xfrm>
          <a:prstGeom prst="rect">
            <a:avLst/>
          </a:prstGeom>
        </p:spPr>
      </p:pic>
    </p:spTree>
    <p:extLst>
      <p:ext uri="{BB962C8B-B14F-4D97-AF65-F5344CB8AC3E}">
        <p14:creationId xmlns:p14="http://schemas.microsoft.com/office/powerpoint/2010/main" val="422971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9938"/>
            <a:ext cx="8229600" cy="1143000"/>
          </a:xfrm>
        </p:spPr>
        <p:txBody>
          <a:bodyPr>
            <a:normAutofit fontScale="90000"/>
          </a:bodyPr>
          <a:lstStyle/>
          <a:p>
            <a:r>
              <a:rPr lang="en-US" b="1" dirty="0">
                <a:solidFill>
                  <a:srgbClr val="FFC000"/>
                </a:solidFill>
                <a:latin typeface="+mn-lt"/>
              </a:rPr>
              <a:t>How many of the Five Ways to Wellbeing does your toolkit include?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5875" y="1688575"/>
            <a:ext cx="6491697" cy="4867800"/>
          </a:xfrm>
        </p:spPr>
      </p:pic>
      <p:pic>
        <p:nvPicPr>
          <p:cNvPr id="5" name="Picture 4" descr="A picture containing drawing&#10;&#10;Description automatically generated">
            <a:extLst>
              <a:ext uri="{FF2B5EF4-FFF2-40B4-BE49-F238E27FC236}">
                <a16:creationId xmlns:a16="http://schemas.microsoft.com/office/drawing/2014/main" id="{BF0B3011-0563-413D-8D38-F37FD737EAED}"/>
              </a:ext>
            </a:extLst>
          </p:cNvPr>
          <p:cNvPicPr>
            <a:picLocks noChangeAspect="1"/>
          </p:cNvPicPr>
          <p:nvPr/>
        </p:nvPicPr>
        <p:blipFill>
          <a:blip r:embed="rId4"/>
          <a:stretch>
            <a:fillRect/>
          </a:stretch>
        </p:blipFill>
        <p:spPr>
          <a:xfrm>
            <a:off x="214353" y="144000"/>
            <a:ext cx="1830508" cy="540000"/>
          </a:xfrm>
          <a:prstGeom prst="rect">
            <a:avLst/>
          </a:prstGeom>
        </p:spPr>
      </p:pic>
    </p:spTree>
    <p:extLst>
      <p:ext uri="{BB962C8B-B14F-4D97-AF65-F5344CB8AC3E}">
        <p14:creationId xmlns:p14="http://schemas.microsoft.com/office/powerpoint/2010/main" val="1750866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6452</TotalTime>
  <Words>1308</Words>
  <Application>Microsoft Macintosh PowerPoint</Application>
  <PresentationFormat>On-screen Show (4:3)</PresentationFormat>
  <Paragraphs>152</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1_Office Theme</vt:lpstr>
      <vt:lpstr>Home and belonging 5 How can we equip ourselves for change?</vt:lpstr>
      <vt:lpstr>Home and belonging  Session five: PSHE</vt:lpstr>
      <vt:lpstr>Key words  </vt:lpstr>
      <vt:lpstr>Beginning a new life at Highfield Oval </vt:lpstr>
      <vt:lpstr>How might children have felt as they arrived at Highfield Children’s Home?</vt:lpstr>
      <vt:lpstr>PowerPoint Presentation</vt:lpstr>
      <vt:lpstr>When have you been through a big change?</vt:lpstr>
      <vt:lpstr>Toolkit for change</vt:lpstr>
      <vt:lpstr>How many of the Five Ways to Wellbeing does your toolkit include?</vt:lpstr>
      <vt:lpstr>Which of these quotes most resonates with you? Why?</vt:lpstr>
      <vt:lpstr>Which of these quotes most resonates with you? Why?</vt:lpstr>
      <vt:lpstr>Which of these quotes most resonates with you? Why?</vt:lpstr>
      <vt:lpstr>Which of these quotes most resonates with you? Why?</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Watson</dc:creator>
  <cp:lastModifiedBy>Helen Nistala</cp:lastModifiedBy>
  <cp:revision>74</cp:revision>
  <dcterms:created xsi:type="dcterms:W3CDTF">2019-12-20T11:32:56Z</dcterms:created>
  <dcterms:modified xsi:type="dcterms:W3CDTF">2022-01-25T15:01:13Z</dcterms:modified>
</cp:coreProperties>
</file>