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sldIdLst>
    <p:sldId id="305" r:id="rId3"/>
    <p:sldId id="306" r:id="rId4"/>
    <p:sldId id="301" r:id="rId5"/>
    <p:sldId id="268" r:id="rId6"/>
    <p:sldId id="302" r:id="rId7"/>
    <p:sldId id="307" r:id="rId8"/>
    <p:sldId id="311" r:id="rId9"/>
    <p:sldId id="270" r:id="rId10"/>
    <p:sldId id="271" r:id="rId11"/>
    <p:sldId id="309" r:id="rId12"/>
    <p:sldId id="272" r:id="rId13"/>
    <p:sldId id="27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9">
          <p15:clr>
            <a:srgbClr val="A4A3A4"/>
          </p15:clr>
        </p15:guide>
        <p15:guide id="2" pos="2880">
          <p15:clr>
            <a:srgbClr val="A4A3A4"/>
          </p15:clr>
        </p15:guide>
        <p15:guide id="3" orient="horz" pos="2189">
          <p15:clr>
            <a:srgbClr val="A4A3A4"/>
          </p15:clr>
        </p15:guide>
        <p15:guide id="4" pos="255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Nistala" initials="H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039" autoAdjust="0"/>
    <p:restoredTop sz="94732"/>
  </p:normalViewPr>
  <p:slideViewPr>
    <p:cSldViewPr snapToGrid="0" snapToObjects="1" showGuides="1">
      <p:cViewPr varScale="1">
        <p:scale>
          <a:sx n="94" d="100"/>
          <a:sy n="94" d="100"/>
        </p:scale>
        <p:origin x="1392" y="184"/>
      </p:cViewPr>
      <p:guideLst>
        <p:guide orient="horz" pos="1999"/>
        <p:guide pos="2880"/>
        <p:guide orient="horz" pos="2189"/>
        <p:guide pos="2550"/>
      </p:guideLst>
    </p:cSldViewPr>
  </p:slideViewPr>
  <p:notesTextViewPr>
    <p:cViewPr>
      <p:scale>
        <a:sx n="66" d="100"/>
        <a:sy n="66" d="100"/>
      </p:scale>
      <p:origin x="0" y="0"/>
    </p:cViewPr>
  </p:notesTextViewPr>
  <p:notesViewPr>
    <p:cSldViewPr snapToGrid="0" snapToObjects="1">
      <p:cViewPr>
        <p:scale>
          <a:sx n="161" d="100"/>
          <a:sy n="161" d="100"/>
        </p:scale>
        <p:origin x="1672" y="1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27ECF1-7722-E149-AA5C-451C64B95F69}" type="datetimeFigureOut">
              <a:rPr lang="en-US" smtClean="0"/>
              <a:t>1/25/22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473C3-DD46-0144-A7AE-FD8EDCCD6044}" type="slidenum">
              <a:rPr lang="en-US" smtClean="0"/>
              <a:t>‹#›</a:t>
            </a:fld>
            <a:endParaRPr lang="en-US"/>
          </a:p>
        </p:txBody>
      </p:sp>
    </p:spTree>
    <p:extLst>
      <p:ext uri="{BB962C8B-B14F-4D97-AF65-F5344CB8AC3E}">
        <p14:creationId xmlns:p14="http://schemas.microsoft.com/office/powerpoint/2010/main" val="458358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A473C3-DD46-0144-A7AE-FD8EDCCD6044}" type="slidenum">
              <a:rPr lang="en-US" smtClean="0"/>
              <a:t>1</a:t>
            </a:fld>
            <a:endParaRPr lang="en-US"/>
          </a:p>
        </p:txBody>
      </p:sp>
    </p:spTree>
    <p:extLst>
      <p:ext uri="{BB962C8B-B14F-4D97-AF65-F5344CB8AC3E}">
        <p14:creationId xmlns:p14="http://schemas.microsoft.com/office/powerpoint/2010/main" val="279384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Independent activity – approximately 30 minutes</a:t>
            </a:r>
          </a:p>
          <a:p>
            <a:endParaRPr lang="en-GB" dirty="0"/>
          </a:p>
          <a:p>
            <a:r>
              <a:rPr lang="en-GB" dirty="0"/>
              <a:t>Children select</a:t>
            </a:r>
            <a:r>
              <a:rPr lang="en-GB" baseline="0" dirty="0"/>
              <a:t> up to 5 photographs to interpret using the model on slide 10 and complete the table on slide 11.</a:t>
            </a:r>
          </a:p>
          <a:p>
            <a:endParaRPr lang="en-GB" dirty="0"/>
          </a:p>
        </p:txBody>
      </p:sp>
      <p:sp>
        <p:nvSpPr>
          <p:cNvPr id="4" name="Slide Number Placeholder 3"/>
          <p:cNvSpPr>
            <a:spLocks noGrp="1"/>
          </p:cNvSpPr>
          <p:nvPr>
            <p:ph type="sldNum" sz="quarter" idx="5"/>
          </p:nvPr>
        </p:nvSpPr>
        <p:spPr/>
        <p:txBody>
          <a:bodyPr/>
          <a:lstStyle/>
          <a:p>
            <a:fld id="{38A473C3-DD46-0144-A7AE-FD8EDCCD6044}" type="slidenum">
              <a:rPr lang="en-US" smtClean="0"/>
              <a:t>10</a:t>
            </a:fld>
            <a:endParaRPr lang="en-US"/>
          </a:p>
        </p:txBody>
      </p:sp>
    </p:spTree>
    <p:extLst>
      <p:ext uri="{BB962C8B-B14F-4D97-AF65-F5344CB8AC3E}">
        <p14:creationId xmlns:p14="http://schemas.microsoft.com/office/powerpoint/2010/main" val="1171416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473C3-DD46-0144-A7AE-FD8EDCCD6044}" type="slidenum">
              <a:rPr lang="en-US" smtClean="0"/>
              <a:t>11</a:t>
            </a:fld>
            <a:endParaRPr lang="en-US"/>
          </a:p>
        </p:txBody>
      </p:sp>
    </p:spTree>
    <p:extLst>
      <p:ext uri="{BB962C8B-B14F-4D97-AF65-F5344CB8AC3E}">
        <p14:creationId xmlns:p14="http://schemas.microsoft.com/office/powerpoint/2010/main" val="2343555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Reflection – approximately 10 minutes</a:t>
            </a:r>
          </a:p>
          <a:p>
            <a:endParaRPr lang="en-US" dirty="0"/>
          </a:p>
          <a:p>
            <a:endParaRPr lang="en-US" dirty="0"/>
          </a:p>
          <a:p>
            <a:r>
              <a:rPr lang="en-US" dirty="0"/>
              <a:t>What further evidence</a:t>
            </a:r>
            <a:r>
              <a:rPr lang="en-US" baseline="0" dirty="0"/>
              <a:t> or</a:t>
            </a:r>
            <a:r>
              <a:rPr lang="en-US" dirty="0"/>
              <a:t> information would you like to ensure the reliability of your conclusion? Explain that next session the</a:t>
            </a:r>
            <a:r>
              <a:rPr lang="en-US" baseline="0" dirty="0"/>
              <a:t> children will be examining written sources of evidence from the </a:t>
            </a:r>
            <a:r>
              <a:rPr lang="en-US" baseline="0" dirty="0" err="1"/>
              <a:t>Highfield</a:t>
            </a:r>
            <a:r>
              <a:rPr lang="en-US" baseline="0" dirty="0"/>
              <a:t> Children’s Home such as diary extracts, poems and minutes from governor meetings</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Link</a:t>
            </a:r>
            <a:r>
              <a:rPr lang="en-US" baseline="0" dirty="0"/>
              <a:t> to media and social media, especially fake news.</a:t>
            </a:r>
            <a:endParaRPr lang="en-US" dirty="0"/>
          </a:p>
          <a:p>
            <a:endParaRPr lang="en-US" dirty="0"/>
          </a:p>
          <a:p>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8A473C3-DD46-0144-A7AE-FD8EDCCD6044}" type="slidenum">
              <a:rPr lang="en-US" smtClean="0"/>
              <a:t>12</a:t>
            </a:fld>
            <a:endParaRPr lang="en-US"/>
          </a:p>
        </p:txBody>
      </p:sp>
    </p:spTree>
    <p:extLst>
      <p:ext uri="{BB962C8B-B14F-4D97-AF65-F5344CB8AC3E}">
        <p14:creationId xmlns:p14="http://schemas.microsoft.com/office/powerpoint/2010/main" val="34977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A473C3-DD46-0144-A7AE-FD8EDCCD6044}" type="slidenum">
              <a:rPr lang="en-US" smtClean="0"/>
              <a:t>2</a:t>
            </a:fld>
            <a:endParaRPr lang="en-US"/>
          </a:p>
        </p:txBody>
      </p:sp>
    </p:spTree>
    <p:extLst>
      <p:ext uri="{BB962C8B-B14F-4D97-AF65-F5344CB8AC3E}">
        <p14:creationId xmlns:p14="http://schemas.microsoft.com/office/powerpoint/2010/main" val="330911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A473C3-DD46-0144-A7AE-FD8EDCCD604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213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 – approximately 5 minutes</a:t>
            </a:r>
          </a:p>
          <a:p>
            <a:endParaRPr lang="en-US" dirty="0"/>
          </a:p>
          <a:p>
            <a:r>
              <a:rPr lang="en-GB" sz="1200" kern="1200" dirty="0">
                <a:solidFill>
                  <a:schemeClr val="tx1"/>
                </a:solidFill>
                <a:effectLst/>
                <a:latin typeface="+mn-lt"/>
                <a:ea typeface="+mn-ea"/>
                <a:cs typeface="+mn-cs"/>
              </a:rPr>
              <a:t>Fact </a:t>
            </a:r>
            <a:r>
              <a:rPr lang="en-GB" sz="1200" kern="1200" dirty="0" err="1">
                <a:solidFill>
                  <a:schemeClr val="tx1"/>
                </a:solidFill>
                <a:effectLst/>
                <a:latin typeface="+mn-lt"/>
                <a:ea typeface="+mn-ea"/>
                <a:cs typeface="+mn-cs"/>
              </a:rPr>
              <a:t>vs</a:t>
            </a:r>
            <a:r>
              <a:rPr lang="en-GB" sz="1200" kern="1200" dirty="0">
                <a:solidFill>
                  <a:schemeClr val="tx1"/>
                </a:solidFill>
                <a:effectLst/>
                <a:latin typeface="+mn-lt"/>
                <a:ea typeface="+mn-ea"/>
                <a:cs typeface="+mn-cs"/>
              </a:rPr>
              <a:t> opinion games in Learning Trios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Stephenson was a Methodist Minister. FACT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National Children’s Home now work with over 250,000 children, young people, parents and carers, all over the UK. FACT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Reverend Thomas Bowman Stephenson was an exceptional man. OPINION</a:t>
            </a:r>
          </a:p>
          <a:p>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Highfield</a:t>
            </a:r>
            <a:r>
              <a:rPr lang="en-GB" sz="1200" kern="1200" dirty="0">
                <a:solidFill>
                  <a:schemeClr val="tx1"/>
                </a:solidFill>
                <a:effectLst/>
                <a:latin typeface="+mn-lt"/>
                <a:ea typeface="+mn-ea"/>
                <a:cs typeface="+mn-cs"/>
              </a:rPr>
              <a:t>, one of the largest homes run by the National Children’s Home (NCH) was opened in Harpenden in 1913. FACT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governor’s house was the most striking of all the buildings at </a:t>
            </a:r>
            <a:r>
              <a:rPr lang="en-GB" sz="1200" kern="1200" dirty="0" err="1">
                <a:solidFill>
                  <a:schemeClr val="tx1"/>
                </a:solidFill>
                <a:effectLst/>
                <a:latin typeface="+mn-lt"/>
                <a:ea typeface="+mn-ea"/>
                <a:cs typeface="+mn-cs"/>
              </a:rPr>
              <a:t>Highfield</a:t>
            </a:r>
            <a:r>
              <a:rPr lang="en-GB" sz="1200" kern="1200" dirty="0">
                <a:solidFill>
                  <a:schemeClr val="tx1"/>
                </a:solidFill>
                <a:effectLst/>
                <a:latin typeface="+mn-lt"/>
                <a:ea typeface="+mn-ea"/>
                <a:cs typeface="+mn-cs"/>
              </a:rPr>
              <a:t>. OPINION.</a:t>
            </a: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8A473C3-DD46-0144-A7AE-FD8EDCCD6044}" type="slidenum">
              <a:rPr lang="en-US" smtClean="0"/>
              <a:t>4</a:t>
            </a:fld>
            <a:endParaRPr lang="en-US"/>
          </a:p>
        </p:txBody>
      </p:sp>
    </p:spTree>
    <p:extLst>
      <p:ext uri="{BB962C8B-B14F-4D97-AF65-F5344CB8AC3E}">
        <p14:creationId xmlns:p14="http://schemas.microsoft.com/office/powerpoint/2010/main" val="154186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input  (slides 5-7) – approximately 15</a:t>
            </a:r>
          </a:p>
          <a:p>
            <a:r>
              <a:rPr lang="en-GB" dirty="0"/>
              <a:t> minutes</a:t>
            </a:r>
          </a:p>
          <a:p>
            <a:endParaRPr lang="en-GB" dirty="0"/>
          </a:p>
          <a:p>
            <a:r>
              <a:rPr lang="en-GB" dirty="0"/>
              <a:t>Read through and talk about the extract, explaining difficult vocabulary or unfamiliar ideas (</a:t>
            </a:r>
            <a:r>
              <a:rPr lang="en-GB" dirty="0" err="1"/>
              <a:t>eg</a:t>
            </a:r>
            <a:r>
              <a:rPr lang="en-GB" dirty="0"/>
              <a:t> the Sisters, who were the home’s carers, looking after the children.)</a:t>
            </a:r>
          </a:p>
          <a:p>
            <a:r>
              <a:rPr lang="en-GB" dirty="0"/>
              <a:t>What are the key themes of the vision set by the extract? E.g. happy, healthy, sunshine and fresh air, interesting employments, children treated as individuals. </a:t>
            </a:r>
          </a:p>
          <a:p>
            <a:endParaRPr lang="en-GB" dirty="0"/>
          </a:p>
          <a:p>
            <a:endParaRPr lang="en-GB" dirty="0"/>
          </a:p>
        </p:txBody>
      </p:sp>
      <p:sp>
        <p:nvSpPr>
          <p:cNvPr id="4" name="Slide Number Placeholder 3"/>
          <p:cNvSpPr>
            <a:spLocks noGrp="1"/>
          </p:cNvSpPr>
          <p:nvPr>
            <p:ph type="sldNum" sz="quarter" idx="5"/>
          </p:nvPr>
        </p:nvSpPr>
        <p:spPr/>
        <p:txBody>
          <a:bodyPr/>
          <a:lstStyle/>
          <a:p>
            <a:fld id="{38A473C3-DD46-0144-A7AE-FD8EDCCD6044}" type="slidenum">
              <a:rPr lang="en-US" smtClean="0"/>
              <a:t>5</a:t>
            </a:fld>
            <a:endParaRPr lang="en-US"/>
          </a:p>
        </p:txBody>
      </p:sp>
    </p:spTree>
    <p:extLst>
      <p:ext uri="{BB962C8B-B14F-4D97-AF65-F5344CB8AC3E}">
        <p14:creationId xmlns:p14="http://schemas.microsoft.com/office/powerpoint/2010/main" val="375683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Key features:</a:t>
            </a:r>
          </a:p>
          <a:p>
            <a:pPr marL="0" indent="0">
              <a:buFont typeface="Arial" panose="020B0604020202020204" pitchFamily="34" charset="0"/>
              <a:buNone/>
            </a:pPr>
            <a:r>
              <a:rPr lang="en-GB" dirty="0"/>
              <a:t>(Because of the scale of the photograph  it will be necessary to explain some of the these that are not visible.)</a:t>
            </a:r>
          </a:p>
          <a:p>
            <a:pPr marL="285750" indent="-285750">
              <a:buFont typeface="Arial" panose="020B0604020202020204" pitchFamily="34" charset="0"/>
              <a:buChar char="•"/>
            </a:pPr>
            <a:r>
              <a:rPr lang="en-GB" dirty="0"/>
              <a:t>Saint Christopher, the patron saint of travellers is shown in the centre, carrying the Christ Child across a river. </a:t>
            </a:r>
          </a:p>
          <a:p>
            <a:pPr marL="285750" indent="-285750">
              <a:buFont typeface="Arial" panose="020B0604020202020204" pitchFamily="34" charset="0"/>
              <a:buChar char="•"/>
            </a:pPr>
            <a:r>
              <a:rPr lang="en-GB" dirty="0"/>
              <a:t>The words Truth, Hope, Joy, Peace are on the left and on the right: Alms, Honour, Power, Glory and charity.</a:t>
            </a:r>
          </a:p>
          <a:p>
            <a:pPr marL="285750" indent="-285750">
              <a:buFont typeface="Arial" panose="020B0604020202020204" pitchFamily="34" charset="0"/>
              <a:buChar char="•"/>
            </a:pPr>
            <a:r>
              <a:rPr lang="en-GB" dirty="0"/>
              <a:t>Angels are shown engaged in crafts, and skills. They include a painter, a musician, an embroiderer and a writer, a scientist, a stonemason, a chemist and an engineer. (This was intended to represent the trades and skills learnt by the children at Highfield).</a:t>
            </a:r>
          </a:p>
          <a:p>
            <a:pPr marL="285750" indent="-285750">
              <a:buFont typeface="Arial" panose="020B0604020202020204" pitchFamily="34" charset="0"/>
              <a:buChar char="•"/>
            </a:pPr>
            <a:r>
              <a:rPr lang="en-GB" dirty="0"/>
              <a:t>The rainbow (a Christian symbol, a sign from God of his covenant with the earth and ‘</a:t>
            </a:r>
            <a:r>
              <a:rPr lang="en-GB" sz="1200" b="0" i="0" u="none" strike="noStrike" kern="1200" dirty="0">
                <a:solidFill>
                  <a:schemeClr val="tx1"/>
                </a:solidFill>
                <a:effectLst/>
                <a:latin typeface="+mn-lt"/>
                <a:ea typeface="+mn-ea"/>
                <a:cs typeface="+mn-cs"/>
              </a:rPr>
              <a:t>every living creature’ that the earth would never again be destroyed, as it had been, by flood). </a:t>
            </a:r>
          </a:p>
          <a:p>
            <a:pPr marL="285750" indent="-285750">
              <a:buFont typeface="Arial" panose="020B0604020202020204" pitchFamily="34" charset="0"/>
              <a:buChar char="•"/>
            </a:pPr>
            <a:r>
              <a:rPr lang="en-GB" sz="1200" b="0" i="0" u="none" strike="noStrike" kern="1200" dirty="0">
                <a:solidFill>
                  <a:schemeClr val="tx1"/>
                </a:solidFill>
                <a:effectLst/>
                <a:latin typeface="+mn-lt"/>
                <a:ea typeface="+mn-ea"/>
                <a:cs typeface="+mn-cs"/>
              </a:rPr>
              <a:t>Sunshine </a:t>
            </a:r>
          </a:p>
          <a:p>
            <a:pPr marL="285750" indent="-285750">
              <a:buFont typeface="Arial" panose="020B0604020202020204" pitchFamily="34" charset="0"/>
              <a:buChar char="•"/>
            </a:pPr>
            <a:endParaRPr lang="en-GB" dirty="0"/>
          </a:p>
          <a:p>
            <a:r>
              <a:rPr lang="en-GB" dirty="0"/>
              <a:t>Find out more about the chapel window and the Harpenden artist who designed it here:</a:t>
            </a:r>
          </a:p>
          <a:p>
            <a:endParaRPr lang="en-GB" dirty="0"/>
          </a:p>
          <a:p>
            <a:r>
              <a:rPr lang="en-GB" dirty="0"/>
              <a:t>http://www.harpenden-history.org.uk/page_id__502.aspx?path=0p3p88p86p</a:t>
            </a:r>
          </a:p>
        </p:txBody>
      </p:sp>
      <p:sp>
        <p:nvSpPr>
          <p:cNvPr id="4" name="Slide Number Placeholder 3"/>
          <p:cNvSpPr>
            <a:spLocks noGrp="1"/>
          </p:cNvSpPr>
          <p:nvPr>
            <p:ph type="sldNum" sz="quarter" idx="5"/>
          </p:nvPr>
        </p:nvSpPr>
        <p:spPr/>
        <p:txBody>
          <a:bodyPr/>
          <a:lstStyle/>
          <a:p>
            <a:fld id="{38A473C3-DD46-0144-A7AE-FD8EDCCD6044}" type="slidenum">
              <a:rPr lang="en-US" smtClean="0"/>
              <a:t>6</a:t>
            </a:fld>
            <a:endParaRPr lang="en-US"/>
          </a:p>
        </p:txBody>
      </p:sp>
    </p:spTree>
    <p:extLst>
      <p:ext uri="{BB962C8B-B14F-4D97-AF65-F5344CB8AC3E}">
        <p14:creationId xmlns:p14="http://schemas.microsoft.com/office/powerpoint/2010/main" val="49983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Together as a class or in groups capture the key themes (</a:t>
            </a:r>
            <a:r>
              <a:rPr lang="en-GB" dirty="0" err="1"/>
              <a:t>eg</a:t>
            </a:r>
            <a:r>
              <a:rPr lang="en-GB" dirty="0"/>
              <a:t>: health, happiness, learning skills, being outside, a ‘real home’, care etc). </a:t>
            </a:r>
          </a:p>
          <a:p>
            <a:endParaRPr lang="en-GB" dirty="0"/>
          </a:p>
          <a:p>
            <a:r>
              <a:rPr lang="en-GB" dirty="0"/>
              <a:t>One way to do this would be to create a mind map, which maps out each theme and examples of practical things mentioned in the text or shown in the chapel window which symbolise each theme.  (Remind children of their use of symbols in writing about their own homes in the first lesson (PSHE).</a:t>
            </a:r>
          </a:p>
        </p:txBody>
      </p:sp>
      <p:sp>
        <p:nvSpPr>
          <p:cNvPr id="4" name="Slide Number Placeholder 3"/>
          <p:cNvSpPr>
            <a:spLocks noGrp="1"/>
          </p:cNvSpPr>
          <p:nvPr>
            <p:ph type="sldNum" sz="quarter" idx="5"/>
          </p:nvPr>
        </p:nvSpPr>
        <p:spPr/>
        <p:txBody>
          <a:bodyPr/>
          <a:lstStyle/>
          <a:p>
            <a:fld id="{38A473C3-DD46-0144-A7AE-FD8EDCCD6044}" type="slidenum">
              <a:rPr lang="en-US" smtClean="0"/>
              <a:t>7</a:t>
            </a:fld>
            <a:endParaRPr lang="en-US"/>
          </a:p>
        </p:txBody>
      </p:sp>
    </p:spTree>
    <p:extLst>
      <p:ext uri="{BB962C8B-B14F-4D97-AF65-F5344CB8AC3E}">
        <p14:creationId xmlns:p14="http://schemas.microsoft.com/office/powerpoint/2010/main" val="183335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Teacher</a:t>
            </a:r>
            <a:r>
              <a:rPr lang="en-US" baseline="0" dirty="0"/>
              <a:t> input</a:t>
            </a:r>
            <a:r>
              <a:rPr lang="en-US" dirty="0"/>
              <a:t> – approximately 5 minutes</a:t>
            </a:r>
          </a:p>
          <a:p>
            <a:endParaRPr lang="en-US" dirty="0"/>
          </a:p>
          <a:p>
            <a:r>
              <a:rPr lang="en-US" dirty="0"/>
              <a:t>Children</a:t>
            </a:r>
            <a:r>
              <a:rPr lang="en-US" baseline="0" dirty="0"/>
              <a:t> discuss and share ideas about how we could  find out whether life at the </a:t>
            </a:r>
            <a:r>
              <a:rPr lang="en-US" baseline="0" dirty="0" err="1"/>
              <a:t>Highfield</a:t>
            </a:r>
            <a:r>
              <a:rPr lang="en-US" baseline="0" dirty="0"/>
              <a:t> Children’s Home and sanatorium lived up to the vision </a:t>
            </a:r>
            <a:r>
              <a:rPr lang="en-US" baseline="0" dirty="0" err="1"/>
              <a:t>eg</a:t>
            </a:r>
            <a:r>
              <a:rPr lang="en-US" baseline="0" dirty="0"/>
              <a:t> oral histories (for anyone still alive), photos, paintings, films, diaries, school, records, news reports, council meeting minutes </a:t>
            </a:r>
            <a:r>
              <a:rPr lang="en-US" baseline="0" dirty="0" err="1"/>
              <a:t>etc</a:t>
            </a:r>
            <a:r>
              <a:rPr lang="en-US" baseline="0" dirty="0"/>
              <a:t>  </a:t>
            </a:r>
          </a:p>
          <a:p>
            <a:endParaRPr lang="en-US" baseline="0" dirty="0"/>
          </a:p>
          <a:p>
            <a:r>
              <a:rPr lang="en-US" baseline="0" dirty="0"/>
              <a:t>Explain that over the next two sessions </a:t>
            </a:r>
            <a:r>
              <a:rPr lang="en-US" dirty="0"/>
              <a:t>the class</a:t>
            </a:r>
            <a:r>
              <a:rPr lang="en-US" baseline="0" dirty="0"/>
              <a:t> will be looking at evidence to find out what life was like for the children living at the </a:t>
            </a:r>
            <a:r>
              <a:rPr lang="en-US" baseline="0" dirty="0" err="1"/>
              <a:t>Highfield</a:t>
            </a:r>
            <a:r>
              <a:rPr lang="en-US" baseline="0" dirty="0"/>
              <a:t> Children’s Home and whether or not the founders vision was a reality. </a:t>
            </a:r>
            <a:endParaRPr lang="en-US" dirty="0"/>
          </a:p>
          <a:p>
            <a:endParaRPr lang="en-US" baseline="0" dirty="0"/>
          </a:p>
          <a:p>
            <a:r>
              <a:rPr lang="en-US" dirty="0"/>
              <a:t>This session will focus on a series of photographs, all provided by Action for Children (as NCH is known today). Typically these photographs were produced for brochures and reports about the home.</a:t>
            </a:r>
            <a:endParaRPr lang="en-US" baseline="0" dirty="0"/>
          </a:p>
          <a:p>
            <a:endParaRPr lang="en-US" dirty="0"/>
          </a:p>
        </p:txBody>
      </p:sp>
      <p:sp>
        <p:nvSpPr>
          <p:cNvPr id="4" name="Slide Number Placeholder 3"/>
          <p:cNvSpPr>
            <a:spLocks noGrp="1"/>
          </p:cNvSpPr>
          <p:nvPr>
            <p:ph type="sldNum" sz="quarter" idx="10"/>
          </p:nvPr>
        </p:nvSpPr>
        <p:spPr/>
        <p:txBody>
          <a:bodyPr/>
          <a:lstStyle/>
          <a:p>
            <a:fld id="{38A473C3-DD46-0144-A7AE-FD8EDCCD6044}" type="slidenum">
              <a:rPr lang="en-US" smtClean="0"/>
              <a:t>8</a:t>
            </a:fld>
            <a:endParaRPr lang="en-US"/>
          </a:p>
        </p:txBody>
      </p:sp>
    </p:spTree>
    <p:extLst>
      <p:ext uri="{BB962C8B-B14F-4D97-AF65-F5344CB8AC3E}">
        <p14:creationId xmlns:p14="http://schemas.microsoft.com/office/powerpoint/2010/main" val="231007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input – approximately 10 minutes</a:t>
            </a:r>
          </a:p>
          <a:p>
            <a:endParaRPr lang="en-US" dirty="0"/>
          </a:p>
          <a:p>
            <a:r>
              <a:rPr lang="en-US" dirty="0"/>
              <a:t>Model the independent activity using the picture of the boys having dinner and the two slides that follow.</a:t>
            </a:r>
          </a:p>
          <a:p>
            <a:endParaRPr lang="en-US" dirty="0"/>
          </a:p>
          <a:p>
            <a:r>
              <a:rPr lang="en-US" dirty="0"/>
              <a:t>Explain that the children will have 30 minutes to select further pictures that they are interested in to </a:t>
            </a:r>
            <a:r>
              <a:rPr lang="en-US" dirty="0" err="1"/>
              <a:t>analyse</a:t>
            </a:r>
            <a:r>
              <a:rPr lang="en-US" dirty="0"/>
              <a:t> and make deductions about the past</a:t>
            </a:r>
          </a:p>
          <a:p>
            <a:endParaRPr lang="en-US" dirty="0"/>
          </a:p>
          <a:p>
            <a:r>
              <a:rPr lang="en-US" dirty="0"/>
              <a:t>The children will need access to the following webpage where the </a:t>
            </a:r>
            <a:r>
              <a:rPr lang="en-US" dirty="0" err="1"/>
              <a:t>phtographs</a:t>
            </a:r>
            <a:r>
              <a:rPr lang="en-US" dirty="0"/>
              <a:t> can be found:</a:t>
            </a:r>
          </a:p>
          <a:p>
            <a:endParaRPr lang="en-US" dirty="0"/>
          </a:p>
          <a:p>
            <a:r>
              <a:rPr lang="en-US" dirty="0"/>
              <a:t>https://</a:t>
            </a:r>
            <a:r>
              <a:rPr lang="en-US" dirty="0" err="1"/>
              <a:t>wholeheartedchildhood.org.uk</a:t>
            </a:r>
            <a:r>
              <a:rPr lang="en-US" dirty="0"/>
              <a:t>/</a:t>
            </a:r>
            <a:r>
              <a:rPr lang="en-US" dirty="0" err="1"/>
              <a:t>highfield</a:t>
            </a:r>
            <a:r>
              <a:rPr lang="en-US" dirty="0"/>
              <a:t>-oval/</a:t>
            </a:r>
          </a:p>
          <a:p>
            <a:endParaRPr lang="en-US" dirty="0"/>
          </a:p>
          <a:p>
            <a:r>
              <a:rPr lang="en-US" dirty="0"/>
              <a:t>Allow the children to choose up to 5 to </a:t>
            </a:r>
            <a:r>
              <a:rPr lang="en-US" dirty="0" err="1"/>
              <a:t>analyse</a:t>
            </a:r>
            <a:r>
              <a:rPr lang="en-US" dirty="0"/>
              <a:t> in depth.</a:t>
            </a:r>
          </a:p>
          <a:p>
            <a:endParaRPr lang="en-US" dirty="0"/>
          </a:p>
          <a:p>
            <a:r>
              <a:rPr lang="en-US" dirty="0"/>
              <a:t>Share findings and ideas at the end.</a:t>
            </a:r>
          </a:p>
          <a:p>
            <a:endParaRPr lang="en-US" baseline="0" dirty="0"/>
          </a:p>
          <a:p>
            <a:r>
              <a:rPr lang="en-US" baseline="0" dirty="0"/>
              <a:t>Allow children time to discuss and debate Who might have taken the photo? Why? is there an alternative perspective? How do we know what is the truth? (discuss the importance of cross-referencing/corroborating evidence as a historian trying to deduce information about the past)</a:t>
            </a:r>
            <a:endParaRPr lang="en-US" dirty="0"/>
          </a:p>
        </p:txBody>
      </p:sp>
      <p:sp>
        <p:nvSpPr>
          <p:cNvPr id="4" name="Slide Number Placeholder 3"/>
          <p:cNvSpPr>
            <a:spLocks noGrp="1"/>
          </p:cNvSpPr>
          <p:nvPr>
            <p:ph type="sldNum" sz="quarter" idx="10"/>
          </p:nvPr>
        </p:nvSpPr>
        <p:spPr/>
        <p:txBody>
          <a:bodyPr/>
          <a:lstStyle/>
          <a:p>
            <a:fld id="{38A473C3-DD46-0144-A7AE-FD8EDCCD6044}" type="slidenum">
              <a:rPr lang="en-US" smtClean="0"/>
              <a:t>9</a:t>
            </a:fld>
            <a:endParaRPr lang="en-US"/>
          </a:p>
        </p:txBody>
      </p:sp>
    </p:spTree>
    <p:extLst>
      <p:ext uri="{BB962C8B-B14F-4D97-AF65-F5344CB8AC3E}">
        <p14:creationId xmlns:p14="http://schemas.microsoft.com/office/powerpoint/2010/main" val="2343555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279906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225367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542250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F4B73-6A22-4925-AFC4-6A0891EFCF1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CB8D3DC-E09C-44E3-875C-69960DC04C1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E47FC4-CCCC-4536-950F-257D46EE4431}"/>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a:extLst>
              <a:ext uri="{FF2B5EF4-FFF2-40B4-BE49-F238E27FC236}">
                <a16:creationId xmlns:a16="http://schemas.microsoft.com/office/drawing/2014/main" id="{A23062C4-D89D-4A78-86BA-F195AB884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71334-7AB2-4375-BC7B-93B7E55FC293}"/>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2525804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C37EC-BBC5-46F0-8997-4DADDEF0DD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C34977-C071-4F23-B843-74F6B8BC1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BAC857-5187-4C5F-9220-7197016C92D7}"/>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a:extLst>
              <a:ext uri="{FF2B5EF4-FFF2-40B4-BE49-F238E27FC236}">
                <a16:creationId xmlns:a16="http://schemas.microsoft.com/office/drawing/2014/main" id="{F52D565D-D388-4BED-976E-A5FC20003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55B62-B079-43DE-9292-CC1E8798B770}"/>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8868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F1D0C-B02A-459F-BC02-ECAB241F985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46DAF1-9A5A-4B33-87B2-E6F13E02BBA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5F1720-4A9E-49A7-A5AF-00A6B95C5FAD}"/>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a:extLst>
              <a:ext uri="{FF2B5EF4-FFF2-40B4-BE49-F238E27FC236}">
                <a16:creationId xmlns:a16="http://schemas.microsoft.com/office/drawing/2014/main" id="{5F54D141-6FB0-4248-A358-9E20029E0A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930F3-1A43-4929-A364-039E8509E0BD}"/>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954292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E1A1-4B32-442A-A5E7-AC0B91B1E5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65BC2B-E71D-41AB-8E28-29F561D51F7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B1CF41-8B04-40A3-AF02-194AF66C8BA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BD2D95-7365-4DBD-8EA7-D93B42CC8FE5}"/>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6" name="Footer Placeholder 5">
            <a:extLst>
              <a:ext uri="{FF2B5EF4-FFF2-40B4-BE49-F238E27FC236}">
                <a16:creationId xmlns:a16="http://schemas.microsoft.com/office/drawing/2014/main" id="{D882DD46-839D-46BC-B9EE-58C256756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C81A47-0BB2-4DF4-83EA-D064FBECC8C9}"/>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02603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AA5AA-9751-4792-9017-606D748E7AA9}"/>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B9CB19-0B60-4ED0-8FB3-B4D3011AA35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BD591B5-88FC-4D82-87D3-B4BC5C738DF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809874-AC6C-4057-B65C-10FACD0D201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564AC21-5C57-4A6D-B300-1D0CC013AC7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16251-2729-4FF9-8BFB-331FFA61B656}"/>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8" name="Footer Placeholder 7">
            <a:extLst>
              <a:ext uri="{FF2B5EF4-FFF2-40B4-BE49-F238E27FC236}">
                <a16:creationId xmlns:a16="http://schemas.microsoft.com/office/drawing/2014/main" id="{3DFA81A9-C399-44AE-BBAA-BD972DE869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565032-5122-42AF-91ED-5E4F3B7AB6C7}"/>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75918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65CC-E60E-4C79-8F04-43785F1158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A80836-F5D5-46FD-9774-BEE3C53CCCE7}"/>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4" name="Footer Placeholder 3">
            <a:extLst>
              <a:ext uri="{FF2B5EF4-FFF2-40B4-BE49-F238E27FC236}">
                <a16:creationId xmlns:a16="http://schemas.microsoft.com/office/drawing/2014/main" id="{ED53D93C-E89B-4F82-B9C5-D2F57508BD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BA3B65-75C0-456D-A28E-4D9A3D345E1A}"/>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248710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12CBD1-19A8-4934-99EA-C04E9AA33ADA}"/>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3" name="Footer Placeholder 2">
            <a:extLst>
              <a:ext uri="{FF2B5EF4-FFF2-40B4-BE49-F238E27FC236}">
                <a16:creationId xmlns:a16="http://schemas.microsoft.com/office/drawing/2014/main" id="{4313CC32-BF34-4EDA-AEEC-75193162E3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76E2BC-258A-4088-892B-7783167B8024}"/>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399629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844A-60AC-45F6-A237-25B73F758BF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BA4740-1458-406D-AC1B-FF1AD6F87DD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931107-87D0-4EF4-AFD2-8CF8026C9D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0BA3210-9B31-48BE-AB02-FF659F83EA6C}"/>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6" name="Footer Placeholder 5">
            <a:extLst>
              <a:ext uri="{FF2B5EF4-FFF2-40B4-BE49-F238E27FC236}">
                <a16:creationId xmlns:a16="http://schemas.microsoft.com/office/drawing/2014/main" id="{EAEF7B4E-35C9-412E-8221-6A72CA724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B4B30F-1ED8-4C56-9E7A-987B5AA1CA97}"/>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09089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1808509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9BB5-6203-4D48-9AB1-6D8692D4FD2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4E49E5-769D-4CBB-9852-00207736434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437208F4-05BB-4E2D-B588-E9CED3B4839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F0C07F8-E755-4883-A247-E540762AA61E}"/>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6" name="Footer Placeholder 5">
            <a:extLst>
              <a:ext uri="{FF2B5EF4-FFF2-40B4-BE49-F238E27FC236}">
                <a16:creationId xmlns:a16="http://schemas.microsoft.com/office/drawing/2014/main" id="{8CA144A2-5EDB-46FA-A389-392E652938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6AB6D-3484-44F0-BCFF-BE78EE0263E1}"/>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1132254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3FE7-B8BF-445C-A1D2-B0E3FCF4D9A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B880B4-1C41-4585-9FF5-27498C516B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A48D2B-D886-4AF8-A7D0-7C79737DC8B4}"/>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a:extLst>
              <a:ext uri="{FF2B5EF4-FFF2-40B4-BE49-F238E27FC236}">
                <a16:creationId xmlns:a16="http://schemas.microsoft.com/office/drawing/2014/main" id="{D146DF99-F88A-4FC2-8F83-77A482E52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CC641-E084-4467-95E3-681C7C41A8E8}"/>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265800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D3BC1B-26C0-49A1-83B3-DD83406A793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671D74-97D0-4517-A69D-8784B9FD3F6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AF3B17-5D0F-429B-A3EA-6AB36C0799F6}"/>
              </a:ext>
            </a:extLst>
          </p:cNvPr>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a:extLst>
              <a:ext uri="{FF2B5EF4-FFF2-40B4-BE49-F238E27FC236}">
                <a16:creationId xmlns:a16="http://schemas.microsoft.com/office/drawing/2014/main" id="{1EE7A1BF-463F-4388-B9F7-5F8339C7F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BBFFF-BD28-44AC-A06E-D8E53B02B8AD}"/>
              </a:ext>
            </a:extLst>
          </p:cNvPr>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409940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B4B7A50-18A7-8244-B692-A4EDA6CAB882}"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34778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B4B7A50-18A7-8244-B692-A4EDA6CAB882}" type="datetimeFigureOut">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92705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B4B7A50-18A7-8244-B692-A4EDA6CAB882}" type="datetimeFigureOut">
              <a:rPr lang="en-US" smtClean="0"/>
              <a:t>1/25/22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287081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B4B7A50-18A7-8244-B692-A4EDA6CAB882}" type="datetimeFigureOut">
              <a:rPr lang="en-US" smtClean="0"/>
              <a:t>1/25/22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38040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B7A50-18A7-8244-B692-A4EDA6CAB882}" type="datetimeFigureOut">
              <a:rPr lang="en-US" smtClean="0"/>
              <a:t>1/25/22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132629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B4B7A50-18A7-8244-B692-A4EDA6CAB882}" type="datetimeFigureOut">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590835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B4B7A50-18A7-8244-B692-A4EDA6CAB882}" type="datetimeFigureOut">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16B8-A31E-F84E-AECB-AFF95A2B256A}" type="slidenum">
              <a:rPr lang="en-US" smtClean="0"/>
              <a:t>‹#›</a:t>
            </a:fld>
            <a:endParaRPr lang="en-US"/>
          </a:p>
        </p:txBody>
      </p:sp>
    </p:spTree>
    <p:extLst>
      <p:ext uri="{BB962C8B-B14F-4D97-AF65-F5344CB8AC3E}">
        <p14:creationId xmlns:p14="http://schemas.microsoft.com/office/powerpoint/2010/main" val="699851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B7A50-18A7-8244-B692-A4EDA6CAB882}" type="datetimeFigureOut">
              <a:rPr lang="en-US" smtClean="0"/>
              <a:t>1/25/22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716B8-A31E-F84E-AECB-AFF95A2B256A}" type="slidenum">
              <a:rPr lang="en-US" smtClean="0"/>
              <a:t>‹#›</a:t>
            </a:fld>
            <a:endParaRPr lang="en-US"/>
          </a:p>
        </p:txBody>
      </p:sp>
    </p:spTree>
    <p:extLst>
      <p:ext uri="{BB962C8B-B14F-4D97-AF65-F5344CB8AC3E}">
        <p14:creationId xmlns:p14="http://schemas.microsoft.com/office/powerpoint/2010/main" val="588466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B8B07E-5D77-4BD7-8D6B-46916289789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98F05C-BE5E-4CD1-9C71-EED6728722D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659CC5-58F6-4DD7-B2AC-E94AE70F6C2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4B7A50-18A7-8244-B692-A4EDA6CAB882}" type="datetimeFigureOut">
              <a:rPr lang="en-US" smtClean="0"/>
              <a:t>1/25/22</a:t>
            </a:fld>
            <a:endParaRPr lang="en-US"/>
          </a:p>
        </p:txBody>
      </p:sp>
      <p:sp>
        <p:nvSpPr>
          <p:cNvPr id="5" name="Footer Placeholder 4">
            <a:extLst>
              <a:ext uri="{FF2B5EF4-FFF2-40B4-BE49-F238E27FC236}">
                <a16:creationId xmlns:a16="http://schemas.microsoft.com/office/drawing/2014/main" id="{3DF454B5-02C4-482A-BE34-7BE6AAF58C3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A16218-1FC4-4B46-9EA4-0F0896DA8D2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9716B8-A31E-F84E-AECB-AFF95A2B256A}" type="slidenum">
              <a:rPr lang="en-US" smtClean="0"/>
              <a:t>‹#›</a:t>
            </a:fld>
            <a:endParaRPr lang="en-US"/>
          </a:p>
        </p:txBody>
      </p:sp>
    </p:spTree>
    <p:extLst>
      <p:ext uri="{BB962C8B-B14F-4D97-AF65-F5344CB8AC3E}">
        <p14:creationId xmlns:p14="http://schemas.microsoft.com/office/powerpoint/2010/main" val="3429697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7005" y="2023115"/>
            <a:ext cx="4220309" cy="3686015"/>
          </a:xfrm>
        </p:spPr>
        <p:txBody>
          <a:bodyPr>
            <a:normAutofit fontScale="90000"/>
          </a:bodyPr>
          <a:lstStyle/>
          <a:p>
            <a:pPr algn="l"/>
            <a:r>
              <a:rPr lang="en-US" sz="5400" b="1" dirty="0">
                <a:solidFill>
                  <a:srgbClr val="FFC000"/>
                </a:solidFill>
                <a:latin typeface="Calibri" panose="020F0502020204030204" pitchFamily="34" charset="0"/>
                <a:cs typeface="Calibri" panose="020F0502020204030204" pitchFamily="34" charset="0"/>
              </a:rPr>
              <a:t>Home and </a:t>
            </a:r>
            <a:r>
              <a:rPr lang="en-US" sz="5400" b="1" dirty="0">
                <a:solidFill>
                  <a:srgbClr val="FFC000"/>
                </a:solidFill>
                <a:latin typeface="+mn-lt"/>
                <a:cs typeface="Calibri" panose="020F0502020204030204" pitchFamily="34" charset="0"/>
              </a:rPr>
              <a:t>belonging 3</a:t>
            </a:r>
            <a:br>
              <a:rPr lang="en-US" sz="3600" b="1" dirty="0">
                <a:solidFill>
                  <a:schemeClr val="tx1">
                    <a:lumMod val="65000"/>
                    <a:lumOff val="35000"/>
                  </a:schemeClr>
                </a:solidFill>
                <a:latin typeface="+mn-lt"/>
              </a:rPr>
            </a:br>
            <a:r>
              <a:rPr lang="en-US" sz="3600" b="1" dirty="0">
                <a:solidFill>
                  <a:schemeClr val="tx1">
                    <a:lumMod val="65000"/>
                    <a:lumOff val="35000"/>
                  </a:schemeClr>
                </a:solidFill>
                <a:latin typeface="+mn-lt"/>
              </a:rPr>
              <a:t>To what extent did the</a:t>
            </a:r>
            <a:r>
              <a:rPr lang="en-US" sz="3600" b="1" dirty="0">
                <a:solidFill>
                  <a:schemeClr val="tx1">
                    <a:lumMod val="65000"/>
                    <a:lumOff val="35000"/>
                  </a:schemeClr>
                </a:solidFill>
              </a:rPr>
              <a:t> </a:t>
            </a:r>
            <a:br>
              <a:rPr lang="en-US" sz="3600" b="1" dirty="0">
                <a:solidFill>
                  <a:schemeClr val="tx1">
                    <a:lumMod val="65000"/>
                    <a:lumOff val="35000"/>
                  </a:schemeClr>
                </a:solidFill>
              </a:rPr>
            </a:br>
            <a:r>
              <a:rPr lang="en-US" sz="3600" b="1" dirty="0">
                <a:solidFill>
                  <a:schemeClr val="tx1">
                    <a:lumMod val="65000"/>
                    <a:lumOff val="35000"/>
                  </a:schemeClr>
                </a:solidFill>
              </a:rPr>
              <a:t>vision become reality </a:t>
            </a:r>
            <a:br>
              <a:rPr lang="en-US" sz="3600" b="1" dirty="0">
                <a:solidFill>
                  <a:schemeClr val="tx1">
                    <a:lumMod val="65000"/>
                    <a:lumOff val="35000"/>
                  </a:schemeClr>
                </a:solidFill>
              </a:rPr>
            </a:br>
            <a:r>
              <a:rPr lang="en-US" sz="3600" b="1" dirty="0">
                <a:solidFill>
                  <a:schemeClr val="tx1">
                    <a:lumMod val="65000"/>
                    <a:lumOff val="35000"/>
                  </a:schemeClr>
                </a:solidFill>
              </a:rPr>
              <a:t>at </a:t>
            </a:r>
            <a:r>
              <a:rPr lang="en-US" sz="3600" b="1" dirty="0" err="1">
                <a:solidFill>
                  <a:schemeClr val="tx1">
                    <a:lumMod val="65000"/>
                    <a:lumOff val="35000"/>
                  </a:schemeClr>
                </a:solidFill>
              </a:rPr>
              <a:t>Highfield</a:t>
            </a:r>
            <a:r>
              <a:rPr lang="en-US" sz="3600" b="1" dirty="0">
                <a:solidFill>
                  <a:schemeClr val="tx1">
                    <a:lumMod val="65000"/>
                    <a:lumOff val="35000"/>
                  </a:schemeClr>
                </a:solidFill>
              </a:rPr>
              <a:t> Oval?</a:t>
            </a:r>
            <a:br>
              <a:rPr lang="en-US" sz="3600" b="1" dirty="0">
                <a:solidFill>
                  <a:schemeClr val="tx1">
                    <a:lumMod val="65000"/>
                    <a:lumOff val="35000"/>
                  </a:schemeClr>
                </a:solidFill>
              </a:rPr>
            </a:br>
            <a:r>
              <a:rPr lang="en-US" sz="3600" b="1" dirty="0">
                <a:solidFill>
                  <a:schemeClr val="tx1">
                    <a:lumMod val="65000"/>
                    <a:lumOff val="35000"/>
                  </a:schemeClr>
                </a:solidFill>
              </a:rPr>
              <a:t>(photographs)</a:t>
            </a:r>
            <a:endParaRPr lang="en-US" sz="3600" b="1" dirty="0">
              <a:solidFill>
                <a:schemeClr val="tx1">
                  <a:lumMod val="65000"/>
                  <a:lumOff val="35000"/>
                </a:schemeClr>
              </a:solidFill>
              <a:latin typeface="+mn-lt"/>
              <a:cs typeface="Calibri" panose="020F050202020403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BFD78A34-42A9-41DE-BF24-88A2A907B14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75701" y="297501"/>
            <a:ext cx="2286202" cy="67443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185DD347-9F77-4FD4-8E4D-A2A9B8A55041}"/>
              </a:ext>
            </a:extLst>
          </p:cNvPr>
          <p:cNvPicPr>
            <a:picLocks noChangeAspect="1"/>
          </p:cNvPicPr>
          <p:nvPr/>
        </p:nvPicPr>
        <p:blipFill>
          <a:blip r:embed="rId4"/>
          <a:stretch>
            <a:fillRect/>
          </a:stretch>
        </p:blipFill>
        <p:spPr>
          <a:xfrm>
            <a:off x="373767" y="5800356"/>
            <a:ext cx="2160000" cy="825517"/>
          </a:xfrm>
          <a:prstGeom prst="rect">
            <a:avLst/>
          </a:prstGeom>
        </p:spPr>
      </p:pic>
      <p:sp>
        <p:nvSpPr>
          <p:cNvPr id="3" name="Rectangle 2">
            <a:extLst>
              <a:ext uri="{FF2B5EF4-FFF2-40B4-BE49-F238E27FC236}">
                <a16:creationId xmlns:a16="http://schemas.microsoft.com/office/drawing/2014/main" id="{789A8F7F-CBFE-459E-8C13-C6D33B61C08B}"/>
              </a:ext>
            </a:extLst>
          </p:cNvPr>
          <p:cNvSpPr/>
          <p:nvPr/>
        </p:nvSpPr>
        <p:spPr>
          <a:xfrm>
            <a:off x="7061982" y="6058708"/>
            <a:ext cx="1452948" cy="461665"/>
          </a:xfrm>
          <a:prstGeom prst="rect">
            <a:avLst/>
          </a:prstGeom>
        </p:spPr>
        <p:txBody>
          <a:bodyPr wrap="square">
            <a:spAutoFit/>
          </a:bodyPr>
          <a:lstStyle/>
          <a:p>
            <a:r>
              <a:rPr lang="en-US" sz="2400" b="1" dirty="0">
                <a:solidFill>
                  <a:schemeClr val="tx1">
                    <a:lumMod val="65000"/>
                    <a:lumOff val="35000"/>
                  </a:schemeClr>
                </a:solidFill>
                <a:cs typeface="Calibri" panose="020F0502020204030204" pitchFamily="34" charset="0"/>
              </a:rPr>
              <a:t>HISTORY</a:t>
            </a:r>
            <a:r>
              <a:rPr lang="en-US" b="1" dirty="0">
                <a:solidFill>
                  <a:schemeClr val="tx1">
                    <a:lumMod val="65000"/>
                    <a:lumOff val="35000"/>
                  </a:schemeClr>
                </a:solidFill>
              </a:rPr>
              <a:t> </a:t>
            </a:r>
            <a:endParaRPr lang="en-GB" dirty="0"/>
          </a:p>
        </p:txBody>
      </p:sp>
      <p:pic>
        <p:nvPicPr>
          <p:cNvPr id="9" name="Picture 8" descr="A white and black clock&#10;&#10;Description automatically generated">
            <a:extLst>
              <a:ext uri="{FF2B5EF4-FFF2-40B4-BE49-F238E27FC236}">
                <a16:creationId xmlns:a16="http://schemas.microsoft.com/office/drawing/2014/main" id="{352712B9-07B8-4D25-8C91-EABA75F5E5D2}"/>
              </a:ext>
            </a:extLst>
          </p:cNvPr>
          <p:cNvPicPr>
            <a:picLocks noChangeAspect="1"/>
          </p:cNvPicPr>
          <p:nvPr/>
        </p:nvPicPr>
        <p:blipFill>
          <a:blip r:embed="rId5"/>
          <a:stretch>
            <a:fillRect/>
          </a:stretch>
        </p:blipFill>
        <p:spPr>
          <a:xfrm>
            <a:off x="8240378" y="5877738"/>
            <a:ext cx="697976" cy="720000"/>
          </a:xfrm>
          <a:prstGeom prst="rect">
            <a:avLst/>
          </a:prstGeom>
        </p:spPr>
      </p:pic>
      <p:pic>
        <p:nvPicPr>
          <p:cNvPr id="8" name="Picture 7">
            <a:extLst>
              <a:ext uri="{FF2B5EF4-FFF2-40B4-BE49-F238E27FC236}">
                <a16:creationId xmlns:a16="http://schemas.microsoft.com/office/drawing/2014/main" id="{93FEB03F-65E8-41C2-844C-10C4639DAD86}"/>
              </a:ext>
            </a:extLst>
          </p:cNvPr>
          <p:cNvPicPr>
            <a:picLocks noChangeAspect="1"/>
          </p:cNvPicPr>
          <p:nvPr/>
        </p:nvPicPr>
        <p:blipFill>
          <a:blip r:embed="rId6"/>
          <a:stretch>
            <a:fillRect/>
          </a:stretch>
        </p:blipFill>
        <p:spPr>
          <a:xfrm>
            <a:off x="446686" y="634716"/>
            <a:ext cx="4220309" cy="5923028"/>
          </a:xfrm>
          <a:prstGeom prst="rect">
            <a:avLst/>
          </a:prstGeom>
        </p:spPr>
      </p:pic>
    </p:spTree>
    <p:extLst>
      <p:ext uri="{BB962C8B-B14F-4D97-AF65-F5344CB8AC3E}">
        <p14:creationId xmlns:p14="http://schemas.microsoft.com/office/powerpoint/2010/main" val="3450003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05C0-D40F-41CB-827A-79155C1DB6F7}"/>
              </a:ext>
            </a:extLst>
          </p:cNvPr>
          <p:cNvSpPr>
            <a:spLocks noGrp="1"/>
          </p:cNvSpPr>
          <p:nvPr>
            <p:ph type="title"/>
          </p:nvPr>
        </p:nvSpPr>
        <p:spPr>
          <a:xfrm>
            <a:off x="457199" y="406807"/>
            <a:ext cx="8229600" cy="1143000"/>
          </a:xfrm>
        </p:spPr>
        <p:txBody>
          <a:bodyPr/>
          <a:lstStyle/>
          <a:p>
            <a:r>
              <a:rPr lang="en-GB" b="1" dirty="0">
                <a:solidFill>
                  <a:srgbClr val="FFC000"/>
                </a:solidFill>
              </a:rPr>
              <a:t>Interpreting photographs</a:t>
            </a:r>
          </a:p>
        </p:txBody>
      </p:sp>
      <p:graphicFrame>
        <p:nvGraphicFramePr>
          <p:cNvPr id="6" name="Table 5">
            <a:extLst>
              <a:ext uri="{FF2B5EF4-FFF2-40B4-BE49-F238E27FC236}">
                <a16:creationId xmlns:a16="http://schemas.microsoft.com/office/drawing/2014/main" id="{29C83999-D3F9-4034-9AF8-680F1DFF433F}"/>
              </a:ext>
            </a:extLst>
          </p:cNvPr>
          <p:cNvGraphicFramePr>
            <a:graphicFrameLocks noGrp="1"/>
          </p:cNvGraphicFramePr>
          <p:nvPr>
            <p:extLst>
              <p:ext uri="{D42A27DB-BD31-4B8C-83A1-F6EECF244321}">
                <p14:modId xmlns:p14="http://schemas.microsoft.com/office/powerpoint/2010/main" val="4030752789"/>
              </p:ext>
            </p:extLst>
          </p:nvPr>
        </p:nvGraphicFramePr>
        <p:xfrm>
          <a:off x="457198" y="1549807"/>
          <a:ext cx="8229601" cy="4937760"/>
        </p:xfrm>
        <a:graphic>
          <a:graphicData uri="http://schemas.openxmlformats.org/drawingml/2006/table">
            <a:tbl>
              <a:tblPr firstRow="1" bandRow="1"/>
              <a:tblGrid>
                <a:gridCol w="2911644">
                  <a:extLst>
                    <a:ext uri="{9D8B030D-6E8A-4147-A177-3AD203B41FA5}">
                      <a16:colId xmlns:a16="http://schemas.microsoft.com/office/drawing/2014/main" val="2885093832"/>
                    </a:ext>
                  </a:extLst>
                </a:gridCol>
                <a:gridCol w="3128211">
                  <a:extLst>
                    <a:ext uri="{9D8B030D-6E8A-4147-A177-3AD203B41FA5}">
                      <a16:colId xmlns:a16="http://schemas.microsoft.com/office/drawing/2014/main" val="2755993925"/>
                    </a:ext>
                  </a:extLst>
                </a:gridCol>
                <a:gridCol w="2189746">
                  <a:extLst>
                    <a:ext uri="{9D8B030D-6E8A-4147-A177-3AD203B41FA5}">
                      <a16:colId xmlns:a16="http://schemas.microsoft.com/office/drawing/2014/main" val="3556241861"/>
                    </a:ext>
                  </a:extLst>
                </a:gridCol>
              </a:tblGrid>
              <a:tr h="172818">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GB" sz="2400" dirty="0"/>
                        <a:t>OBSERVE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GB" sz="2400" dirty="0"/>
                        <a:t>REFLECT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r>
                        <a:rPr lang="en-GB" sz="2400" dirty="0"/>
                        <a:t>QUESTION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166088779"/>
                  </a:ext>
                </a:extLst>
              </a:tr>
              <a:tr h="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2400" dirty="0"/>
                        <a:t>What do you notice first?</a:t>
                      </a:r>
                    </a:p>
                    <a:p>
                      <a:r>
                        <a:rPr lang="en-GB" sz="2400" dirty="0"/>
                        <a:t>What people can you see? (Notice clothes, expressions, activity.)</a:t>
                      </a:r>
                    </a:p>
                    <a:p>
                      <a:r>
                        <a:rPr lang="en-GB" sz="2400" dirty="0"/>
                        <a:t>What objects can you see?</a:t>
                      </a:r>
                    </a:p>
                    <a:p>
                      <a:r>
                        <a:rPr lang="en-GB" sz="2400" dirty="0"/>
                        <a:t>How are the people/ objects arranged?</a:t>
                      </a:r>
                    </a:p>
                    <a:p>
                      <a:r>
                        <a:rPr lang="en-GB" sz="2400" dirty="0"/>
                        <a:t>What is the setting?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2400" dirty="0"/>
                        <a:t>How does the photo make you feel?</a:t>
                      </a:r>
                    </a:p>
                    <a:p>
                      <a:r>
                        <a:rPr lang="en-GB" sz="2400" dirty="0"/>
                        <a:t>What do the things you can see symbolise to you?</a:t>
                      </a:r>
                    </a:p>
                    <a:p>
                      <a:r>
                        <a:rPr lang="en-GB" sz="2400" dirty="0"/>
                        <a:t>What do you think it is saying about life at the children’s home?</a:t>
                      </a:r>
                    </a:p>
                    <a:p>
                      <a:r>
                        <a:rPr lang="en-GB" sz="2400" dirty="0"/>
                        <a:t>Why was the photograph taken?</a:t>
                      </a:r>
                    </a:p>
                    <a:p>
                      <a:r>
                        <a:rPr lang="en-GB" sz="2400" dirty="0"/>
                        <a:t>Who was the audience?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GB" sz="2400" dirty="0"/>
                        <a:t>What is missing from the photo?</a:t>
                      </a:r>
                    </a:p>
                    <a:p>
                      <a:r>
                        <a:rPr lang="en-GB" sz="2400" dirty="0"/>
                        <a:t>What do you think happened just before or just after?</a:t>
                      </a:r>
                    </a:p>
                    <a:p>
                      <a:r>
                        <a:rPr lang="en-GB" sz="2400" dirty="0"/>
                        <a:t>What are you wondering about?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tint val="40000"/>
                      </a:srgbClr>
                    </a:solidFill>
                  </a:tcPr>
                </a:tc>
                <a:extLst>
                  <a:ext uri="{0D108BD9-81ED-4DB2-BD59-A6C34878D82A}">
                    <a16:rowId xmlns:a16="http://schemas.microsoft.com/office/drawing/2014/main" val="1513023513"/>
                  </a:ext>
                </a:extLst>
              </a:tr>
            </a:tbl>
          </a:graphicData>
        </a:graphic>
      </p:graphicFrame>
      <p:pic>
        <p:nvPicPr>
          <p:cNvPr id="7" name="Picture 6" descr="A picture containing drawing&#10;&#10;Description automatically generated">
            <a:extLst>
              <a:ext uri="{FF2B5EF4-FFF2-40B4-BE49-F238E27FC236}">
                <a16:creationId xmlns:a16="http://schemas.microsoft.com/office/drawing/2014/main" id="{066E71C0-731F-4BBC-950F-F11B1165AA0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58801" y="150927"/>
            <a:ext cx="1830508" cy="540000"/>
          </a:xfrm>
          <a:prstGeom prst="rect">
            <a:avLst/>
          </a:prstGeom>
        </p:spPr>
      </p:pic>
    </p:spTree>
    <p:extLst>
      <p:ext uri="{BB962C8B-B14F-4D97-AF65-F5344CB8AC3E}">
        <p14:creationId xmlns:p14="http://schemas.microsoft.com/office/powerpoint/2010/main" val="285804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8742"/>
            <a:ext cx="9260636" cy="1143000"/>
          </a:xfrm>
        </p:spPr>
        <p:txBody>
          <a:bodyPr>
            <a:normAutofit fontScale="90000"/>
          </a:bodyPr>
          <a:lstStyle/>
          <a:p>
            <a:r>
              <a:rPr lang="en-US" b="1" dirty="0">
                <a:solidFill>
                  <a:srgbClr val="FFC000"/>
                </a:solidFill>
              </a:rPr>
              <a:t>To what extent did the </a:t>
            </a:r>
            <a:br>
              <a:rPr lang="en-US" b="1" dirty="0">
                <a:solidFill>
                  <a:srgbClr val="FFC000"/>
                </a:solidFill>
              </a:rPr>
            </a:br>
            <a:r>
              <a:rPr lang="en-US" b="1" dirty="0">
                <a:solidFill>
                  <a:srgbClr val="FFC000"/>
                </a:solidFill>
              </a:rPr>
              <a:t>vision become  reality?</a:t>
            </a:r>
          </a:p>
        </p:txBody>
      </p:sp>
      <p:graphicFrame>
        <p:nvGraphicFramePr>
          <p:cNvPr id="6" name="Table 5"/>
          <p:cNvGraphicFramePr>
            <a:graphicFrameLocks noGrp="1"/>
          </p:cNvGraphicFramePr>
          <p:nvPr>
            <p:extLst>
              <p:ext uri="{D42A27DB-BD31-4B8C-83A1-F6EECF244321}">
                <p14:modId xmlns:p14="http://schemas.microsoft.com/office/powerpoint/2010/main" val="1876810891"/>
              </p:ext>
            </p:extLst>
          </p:nvPr>
        </p:nvGraphicFramePr>
        <p:xfrm>
          <a:off x="278565" y="1551742"/>
          <a:ext cx="8586870" cy="5005176"/>
        </p:xfrm>
        <a:graphic>
          <a:graphicData uri="http://schemas.openxmlformats.org/drawingml/2006/table">
            <a:tbl>
              <a:tblPr firstRow="1" bandRow="1">
                <a:tableStyleId>{93296810-A885-4BE3-A3E7-6D5BEEA58F35}</a:tableStyleId>
              </a:tblPr>
              <a:tblGrid>
                <a:gridCol w="1717374">
                  <a:extLst>
                    <a:ext uri="{9D8B030D-6E8A-4147-A177-3AD203B41FA5}">
                      <a16:colId xmlns:a16="http://schemas.microsoft.com/office/drawing/2014/main" val="20000"/>
                    </a:ext>
                  </a:extLst>
                </a:gridCol>
                <a:gridCol w="1717374">
                  <a:extLst>
                    <a:ext uri="{9D8B030D-6E8A-4147-A177-3AD203B41FA5}">
                      <a16:colId xmlns:a16="http://schemas.microsoft.com/office/drawing/2014/main" val="20001"/>
                    </a:ext>
                  </a:extLst>
                </a:gridCol>
                <a:gridCol w="1556519">
                  <a:extLst>
                    <a:ext uri="{9D8B030D-6E8A-4147-A177-3AD203B41FA5}">
                      <a16:colId xmlns:a16="http://schemas.microsoft.com/office/drawing/2014/main" val="20002"/>
                    </a:ext>
                  </a:extLst>
                </a:gridCol>
                <a:gridCol w="1588168">
                  <a:extLst>
                    <a:ext uri="{9D8B030D-6E8A-4147-A177-3AD203B41FA5}">
                      <a16:colId xmlns:a16="http://schemas.microsoft.com/office/drawing/2014/main" val="20003"/>
                    </a:ext>
                  </a:extLst>
                </a:gridCol>
                <a:gridCol w="2007435">
                  <a:extLst>
                    <a:ext uri="{9D8B030D-6E8A-4147-A177-3AD203B41FA5}">
                      <a16:colId xmlns:a16="http://schemas.microsoft.com/office/drawing/2014/main" val="20004"/>
                    </a:ext>
                  </a:extLst>
                </a:gridCol>
              </a:tblGrid>
              <a:tr h="637673">
                <a:tc>
                  <a:txBody>
                    <a:bodyPr/>
                    <a:lstStyle/>
                    <a:p>
                      <a:r>
                        <a:rPr lang="en-US" dirty="0"/>
                        <a:t>SOURCE</a:t>
                      </a:r>
                    </a:p>
                  </a:txBody>
                  <a:tcPr>
                    <a:solidFill>
                      <a:srgbClr val="FFC000"/>
                    </a:solidFill>
                  </a:tcPr>
                </a:tc>
                <a:tc>
                  <a:txBody>
                    <a:bodyPr/>
                    <a:lstStyle/>
                    <a:p>
                      <a:r>
                        <a:rPr lang="en-US" dirty="0"/>
                        <a:t>DEDUCTIONS</a:t>
                      </a:r>
                    </a:p>
                  </a:txBody>
                  <a:tcPr>
                    <a:solidFill>
                      <a:srgbClr val="FFC000"/>
                    </a:solidFill>
                  </a:tcPr>
                </a:tc>
                <a:tc>
                  <a:txBody>
                    <a:bodyPr/>
                    <a:lstStyle/>
                    <a:p>
                      <a:r>
                        <a:rPr lang="en-US" dirty="0"/>
                        <a:t>IS THIS TRUE TO THE VISION?</a:t>
                      </a:r>
                    </a:p>
                  </a:txBody>
                  <a:tcPr>
                    <a:solidFill>
                      <a:srgbClr val="FFC000"/>
                    </a:solidFill>
                  </a:tcPr>
                </a:tc>
                <a:tc>
                  <a:txBody>
                    <a:bodyPr/>
                    <a:lstStyle/>
                    <a:p>
                      <a:r>
                        <a:rPr lang="en-US" dirty="0"/>
                        <a:t>PURPOSE OF THE PRODUCER </a:t>
                      </a:r>
                      <a:endParaRPr lang="en-US" i="0" dirty="0"/>
                    </a:p>
                  </a:txBody>
                  <a:tcPr>
                    <a:solidFill>
                      <a:srgbClr val="FFC000"/>
                    </a:solidFill>
                  </a:tcPr>
                </a:tc>
                <a:tc>
                  <a:txBody>
                    <a:bodyPr/>
                    <a:lstStyle/>
                    <a:p>
                      <a:r>
                        <a:rPr lang="en-US" dirty="0"/>
                        <a:t>IDEAS FOR CROSS-REFERENCING</a:t>
                      </a:r>
                      <a:endParaRPr lang="en-US" i="1" dirty="0"/>
                    </a:p>
                  </a:txBody>
                  <a:tcPr>
                    <a:solidFill>
                      <a:srgbClr val="FFC000"/>
                    </a:solidFill>
                  </a:tcPr>
                </a:tc>
                <a:extLst>
                  <a:ext uri="{0D108BD9-81ED-4DB2-BD59-A6C34878D82A}">
                    <a16:rowId xmlns:a16="http://schemas.microsoft.com/office/drawing/2014/main" val="10000"/>
                  </a:ext>
                </a:extLst>
              </a:tr>
              <a:tr h="1621896">
                <a:tc>
                  <a:txBody>
                    <a:bodyPr/>
                    <a:lstStyle/>
                    <a:p>
                      <a:r>
                        <a:rPr lang="en-US" sz="1600" i="1" dirty="0"/>
                        <a:t>Photo of boys at dinner </a:t>
                      </a:r>
                    </a:p>
                  </a:txBody>
                  <a:tcPr>
                    <a:solidFill>
                      <a:schemeClr val="accent6">
                        <a:lumMod val="20000"/>
                        <a:lumOff val="80000"/>
                      </a:schemeClr>
                    </a:solidFill>
                  </a:tcPr>
                </a:tc>
                <a:tc>
                  <a:txBody>
                    <a:bodyPr/>
                    <a:lstStyle/>
                    <a:p>
                      <a:r>
                        <a:rPr lang="en-US" sz="1600" i="1" dirty="0"/>
                        <a:t>Children had friends</a:t>
                      </a:r>
                    </a:p>
                    <a:p>
                      <a:r>
                        <a:rPr lang="en-US" sz="1600" i="1" dirty="0"/>
                        <a:t>Children had</a:t>
                      </a:r>
                      <a:r>
                        <a:rPr lang="en-US" sz="1600" i="1" baseline="0" dirty="0"/>
                        <a:t> fun</a:t>
                      </a:r>
                    </a:p>
                    <a:p>
                      <a:r>
                        <a:rPr lang="en-US" sz="1600" i="1" baseline="0" dirty="0"/>
                        <a:t>Like a family home </a:t>
                      </a:r>
                    </a:p>
                    <a:p>
                      <a:r>
                        <a:rPr lang="en-US" sz="1600" i="1" baseline="0" dirty="0"/>
                        <a:t>Kind </a:t>
                      </a:r>
                      <a:r>
                        <a:rPr lang="en-US" sz="1600" i="1" baseline="0" dirty="0" err="1"/>
                        <a:t>carers</a:t>
                      </a:r>
                      <a:r>
                        <a:rPr lang="en-US" sz="1600" i="1" baseline="0" dirty="0"/>
                        <a:t> </a:t>
                      </a:r>
                      <a:endParaRPr lang="en-US" sz="1600" i="1" dirty="0"/>
                    </a:p>
                  </a:txBody>
                  <a:tcPr>
                    <a:solidFill>
                      <a:schemeClr val="accent6">
                        <a:lumMod val="20000"/>
                        <a:lumOff val="80000"/>
                      </a:schemeClr>
                    </a:solidFill>
                  </a:tcPr>
                </a:tc>
                <a:tc>
                  <a:txBody>
                    <a:bodyPr/>
                    <a:lstStyle/>
                    <a:p>
                      <a:r>
                        <a:rPr lang="en-US" sz="1600" i="1" dirty="0"/>
                        <a:t>Yes</a:t>
                      </a:r>
                    </a:p>
                  </a:txBody>
                  <a:tcPr>
                    <a:solidFill>
                      <a:schemeClr val="accent6">
                        <a:lumMod val="20000"/>
                        <a:lumOff val="80000"/>
                      </a:schemeClr>
                    </a:solidFill>
                  </a:tcPr>
                </a:tc>
                <a:tc>
                  <a:txBody>
                    <a:bodyPr/>
                    <a:lstStyle/>
                    <a:p>
                      <a:r>
                        <a:rPr lang="en-US" sz="1600" i="1" dirty="0"/>
                        <a:t>Could be </a:t>
                      </a:r>
                      <a:r>
                        <a:rPr lang="en-US" sz="1600" i="1" baseline="0" dirty="0"/>
                        <a:t>for a brochure, may want to present positive impression </a:t>
                      </a:r>
                      <a:endParaRPr lang="en-US" sz="1600" i="1" dirty="0"/>
                    </a:p>
                  </a:txBody>
                  <a:tcPr>
                    <a:solidFill>
                      <a:schemeClr val="accent6">
                        <a:lumMod val="20000"/>
                        <a:lumOff val="80000"/>
                      </a:schemeClr>
                    </a:solidFill>
                  </a:tcPr>
                </a:tc>
                <a:tc>
                  <a:txBody>
                    <a:bodyPr/>
                    <a:lstStyle/>
                    <a:p>
                      <a:endParaRPr lang="en-US" sz="1600" i="1" dirty="0"/>
                    </a:p>
                  </a:txBody>
                  <a:tcPr>
                    <a:solidFill>
                      <a:schemeClr val="accent6">
                        <a:lumMod val="20000"/>
                        <a:lumOff val="80000"/>
                      </a:schemeClr>
                    </a:solidFill>
                  </a:tcPr>
                </a:tc>
                <a:extLst>
                  <a:ext uri="{0D108BD9-81ED-4DB2-BD59-A6C34878D82A}">
                    <a16:rowId xmlns:a16="http://schemas.microsoft.com/office/drawing/2014/main" val="10001"/>
                  </a:ext>
                </a:extLst>
              </a:tr>
              <a:tr h="487820">
                <a:tc>
                  <a:txBody>
                    <a:bodyPr/>
                    <a:lstStyle/>
                    <a:p>
                      <a:endParaRPr lang="en-US" sz="1600" dirty="0"/>
                    </a:p>
                    <a:p>
                      <a:endParaRPr lang="en-US" sz="1600" dirty="0"/>
                    </a:p>
                    <a:p>
                      <a:endParaRPr lang="en-US" sz="1600" dirty="0"/>
                    </a:p>
                  </a:txBody>
                  <a:tcPr>
                    <a:solidFill>
                      <a:schemeClr val="accent6">
                        <a:lumMod val="20000"/>
                        <a:lumOff val="80000"/>
                      </a:schemeClr>
                    </a:solidFill>
                  </a:tcPr>
                </a:tc>
                <a:tc>
                  <a:txBody>
                    <a:bodyPr/>
                    <a:lstStyle/>
                    <a:p>
                      <a:endParaRPr lang="en-US" sz="1600"/>
                    </a:p>
                  </a:txBody>
                  <a:tcPr>
                    <a:solidFill>
                      <a:schemeClr val="accent6">
                        <a:lumMod val="20000"/>
                        <a:lumOff val="80000"/>
                      </a:schemeClr>
                    </a:solidFill>
                  </a:tcPr>
                </a:tc>
                <a:tc>
                  <a:txBody>
                    <a:bodyPr/>
                    <a:lstStyle/>
                    <a:p>
                      <a:endParaRPr lang="en-US" sz="1600"/>
                    </a:p>
                  </a:txBody>
                  <a:tcPr>
                    <a:solidFill>
                      <a:schemeClr val="accent6">
                        <a:lumMod val="20000"/>
                        <a:lumOff val="80000"/>
                      </a:schemeClr>
                    </a:solidFill>
                  </a:tcPr>
                </a:tc>
                <a:tc>
                  <a:txBody>
                    <a:bodyPr/>
                    <a:lstStyle/>
                    <a:p>
                      <a:endParaRPr lang="en-US" sz="1600" dirty="0"/>
                    </a:p>
                    <a:p>
                      <a:endParaRPr lang="en-US" sz="1600" dirty="0"/>
                    </a:p>
                  </a:txBody>
                  <a:tcPr>
                    <a:solidFill>
                      <a:schemeClr val="accent6">
                        <a:lumMod val="20000"/>
                        <a:lumOff val="80000"/>
                      </a:schemeClr>
                    </a:solidFill>
                  </a:tcPr>
                </a:tc>
                <a:tc>
                  <a:txBody>
                    <a:bodyPr/>
                    <a:lstStyle/>
                    <a:p>
                      <a:endParaRPr lang="en-US" sz="1600"/>
                    </a:p>
                  </a:txBody>
                  <a:tcPr>
                    <a:solidFill>
                      <a:schemeClr val="accent6">
                        <a:lumMod val="20000"/>
                        <a:lumOff val="80000"/>
                      </a:schemeClr>
                    </a:solidFill>
                  </a:tcPr>
                </a:tc>
                <a:extLst>
                  <a:ext uri="{0D108BD9-81ED-4DB2-BD59-A6C34878D82A}">
                    <a16:rowId xmlns:a16="http://schemas.microsoft.com/office/drawing/2014/main" val="10002"/>
                  </a:ext>
                </a:extLst>
              </a:tr>
              <a:tr h="487820">
                <a:tc>
                  <a:txBody>
                    <a:bodyPr/>
                    <a:lstStyle/>
                    <a:p>
                      <a:endParaRPr lang="en-US" sz="1600"/>
                    </a:p>
                  </a:txBody>
                  <a:tcPr>
                    <a:solidFill>
                      <a:schemeClr val="accent6">
                        <a:lumMod val="20000"/>
                        <a:lumOff val="80000"/>
                      </a:schemeClr>
                    </a:solidFill>
                  </a:tcPr>
                </a:tc>
                <a:tc>
                  <a:txBody>
                    <a:bodyPr/>
                    <a:lstStyle/>
                    <a:p>
                      <a:endParaRPr lang="en-US" sz="1600"/>
                    </a:p>
                  </a:txBody>
                  <a:tcPr>
                    <a:solidFill>
                      <a:schemeClr val="accent6">
                        <a:lumMod val="20000"/>
                        <a:lumOff val="80000"/>
                      </a:schemeClr>
                    </a:solidFill>
                  </a:tcPr>
                </a:tc>
                <a:tc>
                  <a:txBody>
                    <a:bodyPr/>
                    <a:lstStyle/>
                    <a:p>
                      <a:endParaRPr lang="en-US" sz="1600"/>
                    </a:p>
                  </a:txBody>
                  <a:tcPr>
                    <a:solidFill>
                      <a:schemeClr val="accent6">
                        <a:lumMod val="20000"/>
                        <a:lumOff val="80000"/>
                      </a:schemeClr>
                    </a:solidFill>
                  </a:tcPr>
                </a:tc>
                <a:tc>
                  <a:txBody>
                    <a:bodyPr/>
                    <a:lstStyle/>
                    <a:p>
                      <a:endParaRPr lang="en-US" sz="1600" dirty="0"/>
                    </a:p>
                    <a:p>
                      <a:endParaRPr lang="en-US" sz="1600" dirty="0"/>
                    </a:p>
                    <a:p>
                      <a:endParaRPr lang="en-US" sz="1600" dirty="0"/>
                    </a:p>
                  </a:txBody>
                  <a:tcPr>
                    <a:solidFill>
                      <a:schemeClr val="accent6">
                        <a:lumMod val="20000"/>
                        <a:lumOff val="80000"/>
                      </a:schemeClr>
                    </a:solidFill>
                  </a:tcPr>
                </a:tc>
                <a:tc>
                  <a:txBody>
                    <a:bodyPr/>
                    <a:lstStyle/>
                    <a:p>
                      <a:endParaRPr lang="en-US" sz="1600" dirty="0"/>
                    </a:p>
                  </a:txBody>
                  <a:tcPr>
                    <a:solidFill>
                      <a:schemeClr val="accent6">
                        <a:lumMod val="20000"/>
                        <a:lumOff val="80000"/>
                      </a:schemeClr>
                    </a:solidFill>
                  </a:tcPr>
                </a:tc>
                <a:extLst>
                  <a:ext uri="{0D108BD9-81ED-4DB2-BD59-A6C34878D82A}">
                    <a16:rowId xmlns:a16="http://schemas.microsoft.com/office/drawing/2014/main" val="10003"/>
                  </a:ext>
                </a:extLst>
              </a:tr>
              <a:tr h="487820">
                <a:tc>
                  <a:txBody>
                    <a:bodyPr/>
                    <a:lstStyle/>
                    <a:p>
                      <a:endParaRPr lang="en-US" sz="1600" dirty="0"/>
                    </a:p>
                  </a:txBody>
                  <a:tcPr>
                    <a:solidFill>
                      <a:schemeClr val="accent6">
                        <a:lumMod val="20000"/>
                        <a:lumOff val="80000"/>
                      </a:schemeClr>
                    </a:solidFill>
                  </a:tcPr>
                </a:tc>
                <a:tc>
                  <a:txBody>
                    <a:bodyPr/>
                    <a:lstStyle/>
                    <a:p>
                      <a:endParaRPr lang="en-US" sz="1600" dirty="0"/>
                    </a:p>
                  </a:txBody>
                  <a:tcPr>
                    <a:solidFill>
                      <a:schemeClr val="accent6">
                        <a:lumMod val="20000"/>
                        <a:lumOff val="80000"/>
                      </a:schemeClr>
                    </a:solidFill>
                  </a:tcPr>
                </a:tc>
                <a:tc>
                  <a:txBody>
                    <a:bodyPr/>
                    <a:lstStyle/>
                    <a:p>
                      <a:endParaRPr lang="en-US" sz="1600" dirty="0"/>
                    </a:p>
                  </a:txBody>
                  <a:tcPr>
                    <a:solidFill>
                      <a:schemeClr val="accent6">
                        <a:lumMod val="20000"/>
                        <a:lumOff val="80000"/>
                      </a:schemeClr>
                    </a:solidFill>
                  </a:tcPr>
                </a:tc>
                <a:tc>
                  <a:txBody>
                    <a:bodyPr/>
                    <a:lstStyle/>
                    <a:p>
                      <a:endParaRPr lang="en-US" sz="1600" dirty="0"/>
                    </a:p>
                    <a:p>
                      <a:endParaRPr lang="en-US" sz="1600" dirty="0"/>
                    </a:p>
                    <a:p>
                      <a:endParaRPr lang="en-US" sz="1600" dirty="0"/>
                    </a:p>
                  </a:txBody>
                  <a:tcPr>
                    <a:solidFill>
                      <a:schemeClr val="accent6">
                        <a:lumMod val="20000"/>
                        <a:lumOff val="80000"/>
                      </a:schemeClr>
                    </a:solidFill>
                  </a:tcPr>
                </a:tc>
                <a:tc>
                  <a:txBody>
                    <a:bodyPr/>
                    <a:lstStyle/>
                    <a:p>
                      <a:endParaRPr lang="en-US" sz="1600" dirty="0"/>
                    </a:p>
                  </a:txBody>
                  <a:tcPr>
                    <a:solidFill>
                      <a:schemeClr val="accent6">
                        <a:lumMod val="20000"/>
                        <a:lumOff val="80000"/>
                      </a:schemeClr>
                    </a:solidFill>
                  </a:tcPr>
                </a:tc>
                <a:extLst>
                  <a:ext uri="{0D108BD9-81ED-4DB2-BD59-A6C34878D82A}">
                    <a16:rowId xmlns:a16="http://schemas.microsoft.com/office/drawing/2014/main" val="10004"/>
                  </a:ext>
                </a:extLst>
              </a:tr>
            </a:tbl>
          </a:graphicData>
        </a:graphic>
      </p:graphicFrame>
      <p:pic>
        <p:nvPicPr>
          <p:cNvPr id="4" name="Picture 3" descr="A picture containing drawing&#10;&#10;Description automatically generated">
            <a:extLst>
              <a:ext uri="{FF2B5EF4-FFF2-40B4-BE49-F238E27FC236}">
                <a16:creationId xmlns:a16="http://schemas.microsoft.com/office/drawing/2014/main" id="{4BD1C0EE-F957-4215-BA3B-23A8548B402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58801" y="54675"/>
            <a:ext cx="1830508" cy="540000"/>
          </a:xfrm>
          <a:prstGeom prst="rect">
            <a:avLst/>
          </a:prstGeom>
        </p:spPr>
      </p:pic>
    </p:spTree>
    <p:extLst>
      <p:ext uri="{BB962C8B-B14F-4D97-AF65-F5344CB8AC3E}">
        <p14:creationId xmlns:p14="http://schemas.microsoft.com/office/powerpoint/2010/main" val="336205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824" y="1231148"/>
            <a:ext cx="8229600" cy="1143000"/>
          </a:xfrm>
        </p:spPr>
        <p:txBody>
          <a:bodyPr>
            <a:normAutofit fontScale="90000"/>
          </a:bodyPr>
          <a:lstStyle/>
          <a:p>
            <a:r>
              <a:rPr lang="en-US" sz="3600" b="1" dirty="0">
                <a:solidFill>
                  <a:srgbClr val="FFC000"/>
                </a:solidFill>
              </a:rPr>
              <a:t>“The vision for </a:t>
            </a:r>
            <a:r>
              <a:rPr lang="en-US" sz="3600" b="1" dirty="0" err="1">
                <a:solidFill>
                  <a:srgbClr val="FFC000"/>
                </a:solidFill>
              </a:rPr>
              <a:t>Highfield</a:t>
            </a:r>
            <a:r>
              <a:rPr lang="en-US" sz="3600" b="1" dirty="0">
                <a:solidFill>
                  <a:srgbClr val="FFC000"/>
                </a:solidFill>
              </a:rPr>
              <a:t> Oval and the sanatorium was a reality for the children who lived there”</a:t>
            </a:r>
            <a:br>
              <a:rPr lang="en-US" sz="3600" b="1" dirty="0">
                <a:solidFill>
                  <a:srgbClr val="FFC000"/>
                </a:solidFill>
              </a:rPr>
            </a:br>
            <a:endParaRPr lang="en-US" sz="3600" b="1" dirty="0">
              <a:solidFill>
                <a:srgbClr val="FFC000"/>
              </a:solidFill>
            </a:endParaRPr>
          </a:p>
        </p:txBody>
      </p:sp>
      <p:sp>
        <p:nvSpPr>
          <p:cNvPr id="3" name="Content Placeholder 2"/>
          <p:cNvSpPr>
            <a:spLocks noGrp="1"/>
          </p:cNvSpPr>
          <p:nvPr>
            <p:ph idx="1"/>
          </p:nvPr>
        </p:nvSpPr>
        <p:spPr>
          <a:xfrm>
            <a:off x="457200" y="1989138"/>
            <a:ext cx="8229600" cy="4525963"/>
          </a:xfrm>
        </p:spPr>
        <p:txBody>
          <a:bodyPr>
            <a:normAutofit/>
          </a:bodyPr>
          <a:lstStyle/>
          <a:p>
            <a:pPr marL="0" indent="0">
              <a:buNone/>
            </a:pPr>
            <a:endParaRPr lang="en-US" dirty="0"/>
          </a:p>
          <a:p>
            <a:r>
              <a:rPr lang="en-US" dirty="0"/>
              <a:t>What further evidence or information would you like to ensure the reliability of your conclusion?</a:t>
            </a:r>
          </a:p>
          <a:p>
            <a:r>
              <a:rPr lang="en-US" dirty="0"/>
              <a:t>Where in the 21</a:t>
            </a:r>
            <a:r>
              <a:rPr lang="en-US" baseline="30000" dirty="0"/>
              <a:t>st</a:t>
            </a:r>
            <a:r>
              <a:rPr lang="en-US" dirty="0"/>
              <a:t> Century are photos used to communicate? </a:t>
            </a:r>
          </a:p>
          <a:p>
            <a:r>
              <a:rPr lang="en-US" dirty="0"/>
              <a:t>Would you look at them differently after today’s lesson? Why?</a:t>
            </a:r>
          </a:p>
        </p:txBody>
      </p:sp>
      <p:pic>
        <p:nvPicPr>
          <p:cNvPr id="4" name="Picture 3" descr="A picture containing drawing&#10;&#10;Description automatically generated">
            <a:extLst>
              <a:ext uri="{FF2B5EF4-FFF2-40B4-BE49-F238E27FC236}">
                <a16:creationId xmlns:a16="http://schemas.microsoft.com/office/drawing/2014/main" id="{1AF4CA87-2135-405D-A89B-439E8687C4B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58801" y="312153"/>
            <a:ext cx="1830508" cy="540000"/>
          </a:xfrm>
          <a:prstGeom prst="rect">
            <a:avLst/>
          </a:prstGeom>
        </p:spPr>
      </p:pic>
    </p:spTree>
    <p:extLst>
      <p:ext uri="{BB962C8B-B14F-4D97-AF65-F5344CB8AC3E}">
        <p14:creationId xmlns:p14="http://schemas.microsoft.com/office/powerpoint/2010/main" val="3470911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40000"/>
            <a:ext cx="7886700" cy="1325563"/>
          </a:xfrm>
        </p:spPr>
        <p:txBody>
          <a:bodyPr>
            <a:normAutofit/>
          </a:bodyPr>
          <a:lstStyle/>
          <a:p>
            <a:pPr algn="ctr"/>
            <a:r>
              <a:rPr lang="en-US" sz="4400" b="1" dirty="0">
                <a:solidFill>
                  <a:srgbClr val="FFC000"/>
                </a:solidFill>
                <a:latin typeface="+mn-lt"/>
              </a:rPr>
              <a:t>Learning objectives</a:t>
            </a:r>
          </a:p>
        </p:txBody>
      </p:sp>
      <p:sp>
        <p:nvSpPr>
          <p:cNvPr id="3" name="Content Placeholder 2"/>
          <p:cNvSpPr>
            <a:spLocks noGrp="1"/>
          </p:cNvSpPr>
          <p:nvPr>
            <p:ph idx="1"/>
          </p:nvPr>
        </p:nvSpPr>
        <p:spPr>
          <a:xfrm>
            <a:off x="300079" y="1839274"/>
            <a:ext cx="8515350" cy="4492375"/>
          </a:xfrm>
        </p:spPr>
        <p:txBody>
          <a:bodyPr>
            <a:noAutofit/>
          </a:bodyPr>
          <a:lstStyle/>
          <a:p>
            <a:pPr marL="0" indent="0">
              <a:buNone/>
            </a:pPr>
            <a:r>
              <a:rPr lang="en-GB" sz="2800" dirty="0"/>
              <a:t>Learners will be able to:</a:t>
            </a:r>
          </a:p>
          <a:p>
            <a:r>
              <a:rPr lang="en-GB" sz="2800" dirty="0"/>
              <a:t>Apply a three step framework as they interpret photographs: observe, reflect, question </a:t>
            </a:r>
          </a:p>
          <a:p>
            <a:pPr lvl="0"/>
            <a:r>
              <a:rPr lang="en-GB" sz="2800" dirty="0"/>
              <a:t>Use photographic sources as historical evidence, taking into account the perspective and purpose of the producer and the context </a:t>
            </a:r>
          </a:p>
          <a:p>
            <a:pPr lvl="0"/>
            <a:r>
              <a:rPr lang="en-GB" sz="2800" dirty="0"/>
              <a:t>Explain that no single source of evidence gives the full answer to questions about the past and it is important to cross-reference evidence </a:t>
            </a:r>
          </a:p>
          <a:p>
            <a:pPr marL="0" lvl="0" indent="0">
              <a:buNone/>
            </a:pPr>
            <a:endParaRPr lang="en-GB" sz="2800" dirty="0"/>
          </a:p>
        </p:txBody>
      </p:sp>
      <p:pic>
        <p:nvPicPr>
          <p:cNvPr id="9" name="Picture 8" descr="A picture containing drawing&#10;&#10;Description automatically generated">
            <a:extLst>
              <a:ext uri="{FF2B5EF4-FFF2-40B4-BE49-F238E27FC236}">
                <a16:creationId xmlns:a16="http://schemas.microsoft.com/office/drawing/2014/main" id="{62014D6E-AD07-451C-8CE4-1AFC061B85C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4353" y="115865"/>
            <a:ext cx="1830508" cy="540000"/>
          </a:xfrm>
          <a:prstGeom prst="rect">
            <a:avLst/>
          </a:prstGeom>
        </p:spPr>
      </p:pic>
    </p:spTree>
    <p:extLst>
      <p:ext uri="{BB962C8B-B14F-4D97-AF65-F5344CB8AC3E}">
        <p14:creationId xmlns:p14="http://schemas.microsoft.com/office/powerpoint/2010/main" val="218758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84" y="186455"/>
            <a:ext cx="7886700" cy="1325563"/>
          </a:xfrm>
        </p:spPr>
        <p:txBody>
          <a:bodyPr>
            <a:normAutofit/>
          </a:bodyPr>
          <a:lstStyle/>
          <a:p>
            <a:pPr algn="ctr"/>
            <a:r>
              <a:rPr lang="en-US" sz="3200" b="1" dirty="0">
                <a:solidFill>
                  <a:schemeClr val="accent4"/>
                </a:solidFill>
                <a:latin typeface="+mn-lt"/>
              </a:rPr>
              <a:t>Key words  </a:t>
            </a:r>
          </a:p>
        </p:txBody>
      </p:sp>
      <p:graphicFrame>
        <p:nvGraphicFramePr>
          <p:cNvPr id="5" name="Table 5">
            <a:extLst>
              <a:ext uri="{FF2B5EF4-FFF2-40B4-BE49-F238E27FC236}">
                <a16:creationId xmlns:a16="http://schemas.microsoft.com/office/drawing/2014/main" id="{92D25E10-9EF4-4A5A-B571-DAFEFA15AD27}"/>
              </a:ext>
            </a:extLst>
          </p:cNvPr>
          <p:cNvGraphicFramePr>
            <a:graphicFrameLocks noGrp="1"/>
          </p:cNvGraphicFramePr>
          <p:nvPr>
            <p:extLst>
              <p:ext uri="{D42A27DB-BD31-4B8C-83A1-F6EECF244321}">
                <p14:modId xmlns:p14="http://schemas.microsoft.com/office/powerpoint/2010/main" val="1085234616"/>
              </p:ext>
            </p:extLst>
          </p:nvPr>
        </p:nvGraphicFramePr>
        <p:xfrm>
          <a:off x="329784" y="1154255"/>
          <a:ext cx="8484432" cy="5136290"/>
        </p:xfrm>
        <a:graphic>
          <a:graphicData uri="http://schemas.openxmlformats.org/drawingml/2006/table">
            <a:tbl>
              <a:tblPr firstRow="1" bandRow="1">
                <a:tableStyleId>{00A15C55-8517-42AA-B614-E9B94910E393}</a:tableStyleId>
              </a:tblPr>
              <a:tblGrid>
                <a:gridCol w="1773429">
                  <a:extLst>
                    <a:ext uri="{9D8B030D-6E8A-4147-A177-3AD203B41FA5}">
                      <a16:colId xmlns:a16="http://schemas.microsoft.com/office/drawing/2014/main" val="520822113"/>
                    </a:ext>
                  </a:extLst>
                </a:gridCol>
                <a:gridCol w="5127320">
                  <a:extLst>
                    <a:ext uri="{9D8B030D-6E8A-4147-A177-3AD203B41FA5}">
                      <a16:colId xmlns:a16="http://schemas.microsoft.com/office/drawing/2014/main" val="3380232643"/>
                    </a:ext>
                  </a:extLst>
                </a:gridCol>
                <a:gridCol w="1583683">
                  <a:extLst>
                    <a:ext uri="{9D8B030D-6E8A-4147-A177-3AD203B41FA5}">
                      <a16:colId xmlns:a16="http://schemas.microsoft.com/office/drawing/2014/main" val="3236400625"/>
                    </a:ext>
                  </a:extLst>
                </a:gridCol>
              </a:tblGrid>
              <a:tr h="488090">
                <a:tc>
                  <a:txBody>
                    <a:bodyPr/>
                    <a:lstStyle/>
                    <a:p>
                      <a:r>
                        <a:rPr lang="en-GB" sz="1400" dirty="0"/>
                        <a:t>Key concepts </a:t>
                      </a:r>
                    </a:p>
                  </a:txBody>
                  <a:tcPr/>
                </a:tc>
                <a:tc>
                  <a:txBody>
                    <a:bodyPr/>
                    <a:lstStyle/>
                    <a:p>
                      <a:r>
                        <a:rPr lang="en-GB" sz="1400" dirty="0"/>
                        <a:t>Definition</a:t>
                      </a:r>
                    </a:p>
                  </a:txBody>
                  <a:tcPr/>
                </a:tc>
                <a:tc>
                  <a:txBody>
                    <a:bodyPr/>
                    <a:lstStyle/>
                    <a:p>
                      <a:r>
                        <a:rPr lang="en-GB" sz="1400" dirty="0"/>
                        <a:t>Synonyms</a:t>
                      </a:r>
                    </a:p>
                  </a:txBody>
                  <a:tcPr/>
                </a:tc>
                <a:extLst>
                  <a:ext uri="{0D108BD9-81ED-4DB2-BD59-A6C34878D82A}">
                    <a16:rowId xmlns:a16="http://schemas.microsoft.com/office/drawing/2014/main" val="2497473909"/>
                  </a:ext>
                </a:extLst>
              </a:tr>
              <a:tr h="0">
                <a:tc>
                  <a:txBody>
                    <a:bodyPr/>
                    <a:lstStyle/>
                    <a:p>
                      <a:r>
                        <a:rPr lang="en-GB" sz="1400" dirty="0"/>
                        <a:t>Vision </a:t>
                      </a:r>
                    </a:p>
                  </a:txBody>
                  <a:tcPr/>
                </a:tc>
                <a:tc>
                  <a:txBody>
                    <a:bodyPr/>
                    <a:lstStyle/>
                    <a:p>
                      <a:r>
                        <a:rPr lang="en-GB" sz="1400" dirty="0"/>
                        <a:t>A description or picture of what a person or organisation wants to be or achieve in the future. </a:t>
                      </a:r>
                    </a:p>
                  </a:txBody>
                  <a:tcPr/>
                </a:tc>
                <a:tc>
                  <a:txBody>
                    <a:bodyPr/>
                    <a:lstStyle/>
                    <a:p>
                      <a:endParaRPr lang="en-GB" sz="1400" dirty="0"/>
                    </a:p>
                  </a:txBody>
                  <a:tcPr/>
                </a:tc>
                <a:extLst>
                  <a:ext uri="{0D108BD9-81ED-4DB2-BD59-A6C34878D82A}">
                    <a16:rowId xmlns:a16="http://schemas.microsoft.com/office/drawing/2014/main" val="3958684883"/>
                  </a:ext>
                </a:extLst>
              </a:tr>
              <a:tr h="0">
                <a:tc>
                  <a:txBody>
                    <a:bodyPr/>
                    <a:lstStyle/>
                    <a:p>
                      <a:r>
                        <a:rPr lang="en-GB" sz="1400" dirty="0"/>
                        <a:t>Founder </a:t>
                      </a:r>
                    </a:p>
                  </a:txBody>
                  <a:tcPr/>
                </a:tc>
                <a:tc>
                  <a:txBody>
                    <a:bodyPr/>
                    <a:lstStyle/>
                    <a:p>
                      <a:r>
                        <a:rPr lang="en-GB" sz="1400" dirty="0"/>
                        <a:t>Someone who sets up an organisation </a:t>
                      </a:r>
                    </a:p>
                  </a:txBody>
                  <a:tcPr/>
                </a:tc>
                <a:tc>
                  <a:txBody>
                    <a:bodyPr/>
                    <a:lstStyle/>
                    <a:p>
                      <a:endParaRPr lang="en-GB" sz="1400" dirty="0"/>
                    </a:p>
                  </a:txBody>
                  <a:tcPr/>
                </a:tc>
                <a:extLst>
                  <a:ext uri="{0D108BD9-81ED-4DB2-BD59-A6C34878D82A}">
                    <a16:rowId xmlns:a16="http://schemas.microsoft.com/office/drawing/2014/main" val="129392526"/>
                  </a:ext>
                </a:extLst>
              </a:tr>
              <a:tr h="0">
                <a:tc>
                  <a:txBody>
                    <a:bodyPr/>
                    <a:lstStyle/>
                    <a:p>
                      <a:r>
                        <a:rPr lang="en-GB" sz="1400" dirty="0"/>
                        <a:t>Historical source </a:t>
                      </a:r>
                    </a:p>
                  </a:txBody>
                  <a:tcPr/>
                </a:tc>
                <a:tc>
                  <a:txBody>
                    <a:bodyPr/>
                    <a:lstStyle/>
                    <a:p>
                      <a:r>
                        <a:rPr lang="en-GB" sz="1400" dirty="0"/>
                        <a:t>Something that tells us about the past and can be used by a historian to provide evidence.</a:t>
                      </a:r>
                      <a:r>
                        <a:rPr lang="en-GB" sz="1400" b="0" i="0" u="none" strike="noStrike" kern="1200" dirty="0">
                          <a:solidFill>
                            <a:schemeClr val="dk1"/>
                          </a:solidFill>
                          <a:effectLst/>
                          <a:latin typeface="+mn-lt"/>
                          <a:ea typeface="+mn-ea"/>
                          <a:cs typeface="+mn-cs"/>
                        </a:rPr>
                        <a:t> Documents, pictures, sound recordings, books, films, television programmes, objects or buildings can all be historical sources</a:t>
                      </a:r>
                      <a:endParaRPr lang="en-GB" sz="1400" dirty="0"/>
                    </a:p>
                  </a:txBody>
                  <a:tcPr/>
                </a:tc>
                <a:tc>
                  <a:txBody>
                    <a:bodyPr/>
                    <a:lstStyle/>
                    <a:p>
                      <a:endParaRPr lang="en-GB" sz="1400" dirty="0"/>
                    </a:p>
                  </a:txBody>
                  <a:tcPr/>
                </a:tc>
                <a:extLst>
                  <a:ext uri="{0D108BD9-81ED-4DB2-BD59-A6C34878D82A}">
                    <a16:rowId xmlns:a16="http://schemas.microsoft.com/office/drawing/2014/main" val="1134989246"/>
                  </a:ext>
                </a:extLst>
              </a:tr>
              <a:tr h="0">
                <a:tc>
                  <a:txBody>
                    <a:bodyPr/>
                    <a:lstStyle/>
                    <a:p>
                      <a:r>
                        <a:rPr lang="en-GB" sz="1400" dirty="0"/>
                        <a:t>Primary source </a:t>
                      </a:r>
                    </a:p>
                  </a:txBody>
                  <a:tcPr/>
                </a:tc>
                <a:tc>
                  <a:txBody>
                    <a:bodyPr/>
                    <a:lstStyle/>
                    <a:p>
                      <a:r>
                        <a:rPr lang="en-GB" sz="1400" dirty="0"/>
                        <a:t>A source which was written or made in the time period being studied</a:t>
                      </a:r>
                    </a:p>
                  </a:txBody>
                  <a:tcPr/>
                </a:tc>
                <a:tc>
                  <a:txBody>
                    <a:bodyPr/>
                    <a:lstStyle/>
                    <a:p>
                      <a:endParaRPr lang="en-GB" sz="1400" dirty="0"/>
                    </a:p>
                  </a:txBody>
                  <a:tcPr/>
                </a:tc>
                <a:extLst>
                  <a:ext uri="{0D108BD9-81ED-4DB2-BD59-A6C34878D82A}">
                    <a16:rowId xmlns:a16="http://schemas.microsoft.com/office/drawing/2014/main" val="3084859195"/>
                  </a:ext>
                </a:extLst>
              </a:tr>
              <a:tr h="0">
                <a:tc>
                  <a:txBody>
                    <a:bodyPr/>
                    <a:lstStyle/>
                    <a:p>
                      <a:r>
                        <a:rPr lang="en-GB" sz="1400" dirty="0"/>
                        <a:t>Secondary source </a:t>
                      </a:r>
                    </a:p>
                  </a:txBody>
                  <a:tcPr/>
                </a:tc>
                <a:tc>
                  <a:txBody>
                    <a:bodyPr/>
                    <a:lstStyle/>
                    <a:p>
                      <a:r>
                        <a:rPr lang="en-GB" sz="1400" dirty="0"/>
                        <a:t>A source which was written or made after the time period being studied, by someone who did not have first hand experience, by interpreting primary sources</a:t>
                      </a:r>
                    </a:p>
                  </a:txBody>
                  <a:tcPr/>
                </a:tc>
                <a:tc>
                  <a:txBody>
                    <a:bodyPr/>
                    <a:lstStyle/>
                    <a:p>
                      <a:endParaRPr lang="en-GB" sz="1400" dirty="0"/>
                    </a:p>
                  </a:txBody>
                  <a:tcPr/>
                </a:tc>
                <a:extLst>
                  <a:ext uri="{0D108BD9-81ED-4DB2-BD59-A6C34878D82A}">
                    <a16:rowId xmlns:a16="http://schemas.microsoft.com/office/drawing/2014/main" val="592338133"/>
                  </a:ext>
                </a:extLst>
              </a:tr>
              <a:tr h="0">
                <a:tc>
                  <a:txBody>
                    <a:bodyPr/>
                    <a:lstStyle/>
                    <a:p>
                      <a:r>
                        <a:rPr lang="en-GB" sz="1400" dirty="0"/>
                        <a:t>Interpret </a:t>
                      </a:r>
                    </a:p>
                  </a:txBody>
                  <a:tcPr/>
                </a:tc>
                <a:tc>
                  <a:txBody>
                    <a:bodyPr/>
                    <a:lstStyle/>
                    <a:p>
                      <a:r>
                        <a:rPr lang="en-GB" sz="1350" b="0" i="0" u="none" strike="noStrike" kern="1200" dirty="0">
                          <a:solidFill>
                            <a:schemeClr val="dk1"/>
                          </a:solidFill>
                          <a:effectLst/>
                          <a:latin typeface="+mn-lt"/>
                          <a:ea typeface="+mn-ea"/>
                          <a:cs typeface="+mn-cs"/>
                        </a:rPr>
                        <a:t>describe, analyse, evaluate, and create an explanation of past events </a:t>
                      </a:r>
                      <a:endParaRPr lang="en-GB" sz="1400" dirty="0"/>
                    </a:p>
                  </a:txBody>
                  <a:tcPr/>
                </a:tc>
                <a:tc>
                  <a:txBody>
                    <a:bodyPr/>
                    <a:lstStyle/>
                    <a:p>
                      <a:endParaRPr lang="en-GB" sz="1400" dirty="0"/>
                    </a:p>
                  </a:txBody>
                  <a:tcPr/>
                </a:tc>
                <a:extLst>
                  <a:ext uri="{0D108BD9-81ED-4DB2-BD59-A6C34878D82A}">
                    <a16:rowId xmlns:a16="http://schemas.microsoft.com/office/drawing/2014/main" val="1687627717"/>
                  </a:ext>
                </a:extLst>
              </a:tr>
              <a:tr h="0">
                <a:tc>
                  <a:txBody>
                    <a:bodyPr/>
                    <a:lstStyle/>
                    <a:p>
                      <a:r>
                        <a:rPr lang="en-GB" sz="1400" dirty="0"/>
                        <a:t>Archives </a:t>
                      </a:r>
                    </a:p>
                  </a:txBody>
                  <a:tcPr/>
                </a:tc>
                <a:tc>
                  <a:txBody>
                    <a:bodyPr/>
                    <a:lstStyle/>
                    <a:p>
                      <a:r>
                        <a:rPr lang="en-GB" sz="1350" b="0" i="0" u="none" strike="noStrike" kern="1200" dirty="0">
                          <a:solidFill>
                            <a:schemeClr val="dk1"/>
                          </a:solidFill>
                          <a:effectLst/>
                          <a:latin typeface="+mn-lt"/>
                          <a:ea typeface="+mn-ea"/>
                          <a:cs typeface="+mn-cs"/>
                        </a:rPr>
                        <a:t>a collection of historical documents or records providing information about a place, organisation or group of people</a:t>
                      </a:r>
                      <a:endParaRPr lang="en-GB" sz="1400" dirty="0"/>
                    </a:p>
                  </a:txBody>
                  <a:tcPr/>
                </a:tc>
                <a:tc>
                  <a:txBody>
                    <a:bodyPr/>
                    <a:lstStyle/>
                    <a:p>
                      <a:endParaRPr lang="en-GB" sz="1400" dirty="0"/>
                    </a:p>
                  </a:txBody>
                  <a:tcPr/>
                </a:tc>
                <a:extLst>
                  <a:ext uri="{0D108BD9-81ED-4DB2-BD59-A6C34878D82A}">
                    <a16:rowId xmlns:a16="http://schemas.microsoft.com/office/drawing/2014/main" val="1861854009"/>
                  </a:ext>
                </a:extLst>
              </a:tr>
              <a:tr h="0">
                <a:tc>
                  <a:txBody>
                    <a:bodyPr/>
                    <a:lstStyle/>
                    <a:p>
                      <a:r>
                        <a:rPr lang="en-GB" sz="1400" dirty="0"/>
                        <a:t>Cross-reference </a:t>
                      </a:r>
                    </a:p>
                  </a:txBody>
                  <a:tcPr/>
                </a:tc>
                <a:tc>
                  <a:txBody>
                    <a:bodyPr/>
                    <a:lstStyle/>
                    <a:p>
                      <a:r>
                        <a:rPr lang="en-GB" sz="1400" dirty="0"/>
                        <a:t>To check a finding by looking at further evidence</a:t>
                      </a:r>
                    </a:p>
                  </a:txBody>
                  <a:tcPr/>
                </a:tc>
                <a:tc>
                  <a:txBody>
                    <a:bodyPr/>
                    <a:lstStyle/>
                    <a:p>
                      <a:r>
                        <a:rPr lang="en-GB" sz="1400" dirty="0"/>
                        <a:t>Confirm, back up</a:t>
                      </a:r>
                    </a:p>
                  </a:txBody>
                  <a:tcPr/>
                </a:tc>
                <a:extLst>
                  <a:ext uri="{0D108BD9-81ED-4DB2-BD59-A6C34878D82A}">
                    <a16:rowId xmlns:a16="http://schemas.microsoft.com/office/drawing/2014/main" val="4099611247"/>
                  </a:ext>
                </a:extLst>
              </a:tr>
              <a:tr h="0">
                <a:tc>
                  <a:txBody>
                    <a:bodyPr/>
                    <a:lstStyle/>
                    <a:p>
                      <a:r>
                        <a:rPr lang="en-GB" sz="1400" dirty="0"/>
                        <a:t>Perspective </a:t>
                      </a:r>
                    </a:p>
                  </a:txBody>
                  <a:tcPr/>
                </a:tc>
                <a:tc>
                  <a:txBody>
                    <a:bodyPr/>
                    <a:lstStyle/>
                    <a:p>
                      <a:r>
                        <a:rPr lang="en-GB" sz="1400" dirty="0"/>
                        <a:t>A particular way of looking at or thinking about something, especially one that is influenced by your experiences or beliefs</a:t>
                      </a:r>
                    </a:p>
                  </a:txBody>
                  <a:tcPr/>
                </a:tc>
                <a:tc>
                  <a:txBody>
                    <a:bodyPr/>
                    <a:lstStyle/>
                    <a:p>
                      <a:r>
                        <a:rPr lang="en-GB" sz="1400" dirty="0"/>
                        <a:t>Point of view </a:t>
                      </a:r>
                    </a:p>
                  </a:txBody>
                  <a:tcPr/>
                </a:tc>
                <a:extLst>
                  <a:ext uri="{0D108BD9-81ED-4DB2-BD59-A6C34878D82A}">
                    <a16:rowId xmlns:a16="http://schemas.microsoft.com/office/drawing/2014/main" val="3968026610"/>
                  </a:ext>
                </a:extLst>
              </a:tr>
            </a:tbl>
          </a:graphicData>
        </a:graphic>
      </p:graphicFrame>
      <p:pic>
        <p:nvPicPr>
          <p:cNvPr id="11" name="Picture 10" descr="A picture containing drawing&#10;&#10;Description automatically generated">
            <a:extLst>
              <a:ext uri="{FF2B5EF4-FFF2-40B4-BE49-F238E27FC236}">
                <a16:creationId xmlns:a16="http://schemas.microsoft.com/office/drawing/2014/main" id="{D9DE1565-C450-420B-BBD8-CD2BECB1F95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4353" y="144000"/>
            <a:ext cx="1830508" cy="540000"/>
          </a:xfrm>
          <a:prstGeom prst="rect">
            <a:avLst/>
          </a:prstGeom>
        </p:spPr>
      </p:pic>
    </p:spTree>
    <p:extLst>
      <p:ext uri="{BB962C8B-B14F-4D97-AF65-F5344CB8AC3E}">
        <p14:creationId xmlns:p14="http://schemas.microsoft.com/office/powerpoint/2010/main" val="17489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Fact or opinion?</a:t>
            </a:r>
          </a:p>
        </p:txBody>
      </p:sp>
      <p:sp>
        <p:nvSpPr>
          <p:cNvPr id="3" name="Content Placeholder 2"/>
          <p:cNvSpPr>
            <a:spLocks noGrp="1"/>
          </p:cNvSpPr>
          <p:nvPr>
            <p:ph idx="1"/>
          </p:nvPr>
        </p:nvSpPr>
        <p:spPr/>
        <p:txBody>
          <a:bodyPr>
            <a:normAutofit fontScale="70000" lnSpcReduction="20000"/>
          </a:bodyPr>
          <a:lstStyle/>
          <a:p>
            <a:r>
              <a:rPr lang="en-GB" dirty="0"/>
              <a:t>Reverend Thomas Bowman Stephenson  was a Methodist Minister. </a:t>
            </a:r>
          </a:p>
          <a:p>
            <a:endParaRPr lang="en-GB" dirty="0"/>
          </a:p>
          <a:p>
            <a:r>
              <a:rPr lang="en-GB" dirty="0"/>
              <a:t>Reverend Thomas Bowman Stephenson was an exceptional man. </a:t>
            </a:r>
          </a:p>
          <a:p>
            <a:pPr marL="0" indent="0">
              <a:buNone/>
            </a:pPr>
            <a:endParaRPr lang="en-GB" dirty="0"/>
          </a:p>
          <a:p>
            <a:r>
              <a:rPr lang="en-GB" dirty="0"/>
              <a:t>The National Children’s Home now work with over 250,000 children, young people, parents and carers, all over the UK. </a:t>
            </a:r>
          </a:p>
          <a:p>
            <a:pPr marL="0" indent="0">
              <a:buNone/>
            </a:pPr>
            <a:endParaRPr lang="en-GB" dirty="0"/>
          </a:p>
          <a:p>
            <a:r>
              <a:rPr lang="en-GB" dirty="0"/>
              <a:t>The governor’s house was the most striking of all the buildings at </a:t>
            </a:r>
            <a:r>
              <a:rPr lang="en-GB" dirty="0" err="1"/>
              <a:t>Highfield</a:t>
            </a:r>
            <a:r>
              <a:rPr lang="en-GB" dirty="0"/>
              <a:t>. </a:t>
            </a:r>
          </a:p>
          <a:p>
            <a:pPr marL="0" indent="0">
              <a:buNone/>
            </a:pPr>
            <a:endParaRPr lang="en-GB" dirty="0"/>
          </a:p>
          <a:p>
            <a:r>
              <a:rPr lang="en-GB" dirty="0" err="1"/>
              <a:t>Highfield</a:t>
            </a:r>
            <a:r>
              <a:rPr lang="en-GB" dirty="0"/>
              <a:t>, one of the largest homes run by the National Children’s Home (NCH) was opened in Harpenden in 1913. </a:t>
            </a:r>
          </a:p>
          <a:p>
            <a:pPr marL="0" indent="0">
              <a:buNone/>
            </a:pPr>
            <a:endParaRPr lang="en-GB" dirty="0"/>
          </a:p>
          <a:p>
            <a:pPr marL="0" indent="0">
              <a:buNone/>
            </a:pPr>
            <a:endParaRPr lang="en-US" dirty="0"/>
          </a:p>
        </p:txBody>
      </p:sp>
      <p:pic>
        <p:nvPicPr>
          <p:cNvPr id="4" name="Picture 3" descr="A picture containing drawing&#10;&#10;Description automatically generated">
            <a:extLst>
              <a:ext uri="{FF2B5EF4-FFF2-40B4-BE49-F238E27FC236}">
                <a16:creationId xmlns:a16="http://schemas.microsoft.com/office/drawing/2014/main" id="{60DCF3AB-C410-49A7-B6FE-A42113CBDE1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4353" y="144000"/>
            <a:ext cx="1830508" cy="540000"/>
          </a:xfrm>
          <a:prstGeom prst="rect">
            <a:avLst/>
          </a:prstGeom>
        </p:spPr>
      </p:pic>
    </p:spTree>
    <p:extLst>
      <p:ext uri="{BB962C8B-B14F-4D97-AF65-F5344CB8AC3E}">
        <p14:creationId xmlns:p14="http://schemas.microsoft.com/office/powerpoint/2010/main" val="274791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2C011-B590-4C6E-B6E3-63145522F67A}"/>
              </a:ext>
            </a:extLst>
          </p:cNvPr>
          <p:cNvSpPr>
            <a:spLocks noGrp="1"/>
          </p:cNvSpPr>
          <p:nvPr>
            <p:ph type="title"/>
          </p:nvPr>
        </p:nvSpPr>
        <p:spPr/>
        <p:txBody>
          <a:bodyPr/>
          <a:lstStyle/>
          <a:p>
            <a:r>
              <a:rPr lang="en-GB" b="1" dirty="0">
                <a:solidFill>
                  <a:srgbClr val="FFC000"/>
                </a:solidFill>
              </a:rPr>
              <a:t>The founders’ vision </a:t>
            </a:r>
          </a:p>
        </p:txBody>
      </p:sp>
      <p:pic>
        <p:nvPicPr>
          <p:cNvPr id="4" name="Picture 3" descr="A picture containing drawing&#10;&#10;Description automatically generated">
            <a:extLst>
              <a:ext uri="{FF2B5EF4-FFF2-40B4-BE49-F238E27FC236}">
                <a16:creationId xmlns:a16="http://schemas.microsoft.com/office/drawing/2014/main" id="{E973BB8E-6373-4715-85AB-59946A9E5F9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4353" y="144000"/>
            <a:ext cx="1830508" cy="540000"/>
          </a:xfrm>
          <a:prstGeom prst="rect">
            <a:avLst/>
          </a:prstGeom>
        </p:spPr>
      </p:pic>
      <p:sp>
        <p:nvSpPr>
          <p:cNvPr id="5" name="TextBox 4">
            <a:extLst>
              <a:ext uri="{FF2B5EF4-FFF2-40B4-BE49-F238E27FC236}">
                <a16:creationId xmlns:a16="http://schemas.microsoft.com/office/drawing/2014/main" id="{B9680C6F-84E5-4D63-8423-EDBB0924E519}"/>
              </a:ext>
            </a:extLst>
          </p:cNvPr>
          <p:cNvSpPr txBox="1"/>
          <p:nvPr/>
        </p:nvSpPr>
        <p:spPr>
          <a:xfrm>
            <a:off x="691173" y="1548276"/>
            <a:ext cx="7803121" cy="4247317"/>
          </a:xfrm>
          <a:prstGeom prst="rect">
            <a:avLst/>
          </a:prstGeom>
          <a:solidFill>
            <a:srgbClr val="FFC000">
              <a:alpha val="5000"/>
            </a:srgbClr>
          </a:solidFill>
          <a:ln>
            <a:solidFill>
              <a:schemeClr val="tx1"/>
            </a:solidFill>
          </a:ln>
        </p:spPr>
        <p:txBody>
          <a:bodyPr wrap="square" rtlCol="0">
            <a:spAutoFit/>
          </a:bodyPr>
          <a:lstStyle/>
          <a:p>
            <a:r>
              <a:rPr lang="en-GB" dirty="0">
                <a:latin typeface="Bookman Old Style" panose="02050604050505020204" pitchFamily="18" charset="0"/>
              </a:rPr>
              <a:t>The main purpose of the Sanatorium is to find a happy home life for disadvantaged children, where early and expert attention, cleanliness, and a suitable dietary, an abundance of sunshine and fresh air, graded exercise and sufficient rest, the provision of interesting employments and an Open-air School education, all combine to conquer initial difficulties, to build up physical resistance to disease, and to provide a happy and hopeful outlook for the future, which will be favourable to the development of growing minds. </a:t>
            </a:r>
          </a:p>
          <a:p>
            <a:endParaRPr lang="en-GB" dirty="0">
              <a:latin typeface="Bookman Old Style" panose="02050604050505020204" pitchFamily="18" charset="0"/>
            </a:endParaRPr>
          </a:p>
          <a:p>
            <a:r>
              <a:rPr lang="en-GB" dirty="0">
                <a:latin typeface="Bookman Old Style" panose="02050604050505020204" pitchFamily="18" charset="0"/>
              </a:rPr>
              <a:t>[….] no small part of the Sanatorium’s undoubted achievements for its constantly changing succession of little people is due to the understanding and self-sacrificing devotion of its Sisters, who make it a real home where children are thought of one at a time, and their individual needs are studied. </a:t>
            </a:r>
          </a:p>
        </p:txBody>
      </p:sp>
      <p:sp>
        <p:nvSpPr>
          <p:cNvPr id="6" name="TextBox 5">
            <a:extLst>
              <a:ext uri="{FF2B5EF4-FFF2-40B4-BE49-F238E27FC236}">
                <a16:creationId xmlns:a16="http://schemas.microsoft.com/office/drawing/2014/main" id="{70303D6D-398B-43D4-B110-9D9ACCC5AA57}"/>
              </a:ext>
            </a:extLst>
          </p:cNvPr>
          <p:cNvSpPr txBox="1"/>
          <p:nvPr/>
        </p:nvSpPr>
        <p:spPr>
          <a:xfrm>
            <a:off x="932907" y="5840264"/>
            <a:ext cx="7319651" cy="369332"/>
          </a:xfrm>
          <a:prstGeom prst="rect">
            <a:avLst/>
          </a:prstGeom>
          <a:noFill/>
        </p:spPr>
        <p:txBody>
          <a:bodyPr wrap="square" rtlCol="0">
            <a:spAutoFit/>
          </a:bodyPr>
          <a:lstStyle/>
          <a:p>
            <a:r>
              <a:rPr lang="en-GB" dirty="0"/>
              <a:t>EXTRA FROM ‘THE SANATORIUM, NCH PUBLICATION, EARLY 20</a:t>
            </a:r>
            <a:r>
              <a:rPr lang="en-GB" baseline="30000" dirty="0"/>
              <a:t>TH</a:t>
            </a:r>
            <a:r>
              <a:rPr lang="en-GB" dirty="0"/>
              <a:t> CENTURY  </a:t>
            </a:r>
          </a:p>
        </p:txBody>
      </p:sp>
    </p:spTree>
    <p:extLst>
      <p:ext uri="{BB962C8B-B14F-4D97-AF65-F5344CB8AC3E}">
        <p14:creationId xmlns:p14="http://schemas.microsoft.com/office/powerpoint/2010/main" val="2211489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indow, building, photo, many&#10;&#10;Description automatically generated">
            <a:extLst>
              <a:ext uri="{FF2B5EF4-FFF2-40B4-BE49-F238E27FC236}">
                <a16:creationId xmlns:a16="http://schemas.microsoft.com/office/drawing/2014/main" id="{7CF9AB24-B0C4-4355-BB9D-44A4803512F8}"/>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2298" t="1967" r="2710" b="2242"/>
          <a:stretch/>
        </p:blipFill>
        <p:spPr>
          <a:xfrm>
            <a:off x="876617" y="1183793"/>
            <a:ext cx="3626086" cy="5459729"/>
          </a:xfrm>
          <a:prstGeom prst="rect">
            <a:avLst/>
          </a:prstGeom>
        </p:spPr>
      </p:pic>
      <p:sp>
        <p:nvSpPr>
          <p:cNvPr id="5" name="Title 1">
            <a:extLst>
              <a:ext uri="{FF2B5EF4-FFF2-40B4-BE49-F238E27FC236}">
                <a16:creationId xmlns:a16="http://schemas.microsoft.com/office/drawing/2014/main" id="{98DFDC12-F284-4A91-AF27-26973423D975}"/>
              </a:ext>
            </a:extLst>
          </p:cNvPr>
          <p:cNvSpPr>
            <a:spLocks noGrp="1"/>
          </p:cNvSpPr>
          <p:nvPr>
            <p:ph type="title"/>
          </p:nvPr>
        </p:nvSpPr>
        <p:spPr>
          <a:xfrm>
            <a:off x="457200" y="274638"/>
            <a:ext cx="8229600" cy="1143000"/>
          </a:xfrm>
        </p:spPr>
        <p:txBody>
          <a:bodyPr/>
          <a:lstStyle/>
          <a:p>
            <a:r>
              <a:rPr lang="en-GB" b="1" dirty="0">
                <a:solidFill>
                  <a:srgbClr val="FFC000"/>
                </a:solidFill>
              </a:rPr>
              <a:t>The founders’ vision </a:t>
            </a:r>
          </a:p>
        </p:txBody>
      </p:sp>
      <p:pic>
        <p:nvPicPr>
          <p:cNvPr id="6" name="Picture 5" descr="A picture containing drawing&#10;&#10;Description automatically generated">
            <a:extLst>
              <a:ext uri="{FF2B5EF4-FFF2-40B4-BE49-F238E27FC236}">
                <a16:creationId xmlns:a16="http://schemas.microsoft.com/office/drawing/2014/main" id="{BDAD35F7-FE17-4491-A67F-34D118E9FE6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14353" y="83842"/>
            <a:ext cx="1830508" cy="540000"/>
          </a:xfrm>
          <a:prstGeom prst="rect">
            <a:avLst/>
          </a:prstGeom>
        </p:spPr>
      </p:pic>
      <p:sp>
        <p:nvSpPr>
          <p:cNvPr id="10" name="TextBox 9">
            <a:extLst>
              <a:ext uri="{FF2B5EF4-FFF2-40B4-BE49-F238E27FC236}">
                <a16:creationId xmlns:a16="http://schemas.microsoft.com/office/drawing/2014/main" id="{43EAFF73-50F5-44BB-BAD1-3B23908A8699}"/>
              </a:ext>
            </a:extLst>
          </p:cNvPr>
          <p:cNvSpPr txBox="1"/>
          <p:nvPr/>
        </p:nvSpPr>
        <p:spPr>
          <a:xfrm>
            <a:off x="4728755" y="2505670"/>
            <a:ext cx="3958045" cy="2246769"/>
          </a:xfrm>
          <a:prstGeom prst="rect">
            <a:avLst/>
          </a:prstGeom>
          <a:noFill/>
        </p:spPr>
        <p:txBody>
          <a:bodyPr wrap="square" rtlCol="0">
            <a:spAutoFit/>
          </a:bodyPr>
          <a:lstStyle/>
          <a:p>
            <a:r>
              <a:rPr lang="en-GB" sz="2800" dirty="0"/>
              <a:t>What does the chapel window at Highfield Oval tell us about the vision of the people who founded the children’s home?</a:t>
            </a:r>
          </a:p>
        </p:txBody>
      </p:sp>
    </p:spTree>
    <p:extLst>
      <p:ext uri="{BB962C8B-B14F-4D97-AF65-F5344CB8AC3E}">
        <p14:creationId xmlns:p14="http://schemas.microsoft.com/office/powerpoint/2010/main" val="388076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921F-A331-4771-BE1E-A48599D2F7F5}"/>
              </a:ext>
            </a:extLst>
          </p:cNvPr>
          <p:cNvSpPr>
            <a:spLocks noGrp="1"/>
          </p:cNvSpPr>
          <p:nvPr>
            <p:ph type="title"/>
          </p:nvPr>
        </p:nvSpPr>
        <p:spPr>
          <a:xfrm>
            <a:off x="457200" y="729932"/>
            <a:ext cx="8229600" cy="1143000"/>
          </a:xfrm>
        </p:spPr>
        <p:txBody>
          <a:bodyPr>
            <a:normAutofit fontScale="90000"/>
          </a:bodyPr>
          <a:lstStyle/>
          <a:p>
            <a:r>
              <a:rPr lang="en-GB" b="1" dirty="0">
                <a:solidFill>
                  <a:srgbClr val="FFC000"/>
                </a:solidFill>
              </a:rPr>
              <a:t>Mind mapping the key themes of the founders’ vision </a:t>
            </a:r>
          </a:p>
        </p:txBody>
      </p:sp>
      <p:sp>
        <p:nvSpPr>
          <p:cNvPr id="3" name="Oval 2">
            <a:extLst>
              <a:ext uri="{FF2B5EF4-FFF2-40B4-BE49-F238E27FC236}">
                <a16:creationId xmlns:a16="http://schemas.microsoft.com/office/drawing/2014/main" id="{003245DC-A308-4CEA-AFB0-917943320283}"/>
              </a:ext>
            </a:extLst>
          </p:cNvPr>
          <p:cNvSpPr/>
          <p:nvPr/>
        </p:nvSpPr>
        <p:spPr>
          <a:xfrm>
            <a:off x="3477129" y="3446894"/>
            <a:ext cx="1913021" cy="1143000"/>
          </a:xfrm>
          <a:prstGeom prst="ellipse">
            <a:avLst/>
          </a:prstGeom>
          <a:no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90C15C8-C6BA-4429-973E-432FE6F33932}"/>
              </a:ext>
            </a:extLst>
          </p:cNvPr>
          <p:cNvSpPr txBox="1"/>
          <p:nvPr/>
        </p:nvSpPr>
        <p:spPr>
          <a:xfrm>
            <a:off x="3585411" y="3741821"/>
            <a:ext cx="1696452" cy="707886"/>
          </a:xfrm>
          <a:prstGeom prst="rect">
            <a:avLst/>
          </a:prstGeom>
          <a:noFill/>
        </p:spPr>
        <p:txBody>
          <a:bodyPr wrap="square" rtlCol="0">
            <a:spAutoFit/>
          </a:bodyPr>
          <a:lstStyle/>
          <a:p>
            <a:pPr algn="ctr"/>
            <a:r>
              <a:rPr lang="en-GB" sz="4000" b="1" dirty="0">
                <a:latin typeface="Bradley Hand ITC" panose="03070402050302030203" pitchFamily="66" charset="0"/>
              </a:rPr>
              <a:t>Vision</a:t>
            </a:r>
            <a:r>
              <a:rPr lang="en-GB" sz="4000" dirty="0">
                <a:latin typeface="Bradley Hand ITC" panose="03070402050302030203" pitchFamily="66" charset="0"/>
              </a:rPr>
              <a:t> </a:t>
            </a:r>
          </a:p>
        </p:txBody>
      </p:sp>
      <p:sp>
        <p:nvSpPr>
          <p:cNvPr id="6" name="Arc 5">
            <a:extLst>
              <a:ext uri="{FF2B5EF4-FFF2-40B4-BE49-F238E27FC236}">
                <a16:creationId xmlns:a16="http://schemas.microsoft.com/office/drawing/2014/main" id="{5282B36A-8137-42B4-A594-0F8267E08792}"/>
              </a:ext>
            </a:extLst>
          </p:cNvPr>
          <p:cNvSpPr/>
          <p:nvPr/>
        </p:nvSpPr>
        <p:spPr>
          <a:xfrm>
            <a:off x="2316075" y="3302670"/>
            <a:ext cx="1503947" cy="565484"/>
          </a:xfrm>
          <a:prstGeom prst="arc">
            <a:avLst/>
          </a:prstGeom>
          <a:ln>
            <a:solidFill>
              <a:srgbClr val="FFC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val 6">
            <a:extLst>
              <a:ext uri="{FF2B5EF4-FFF2-40B4-BE49-F238E27FC236}">
                <a16:creationId xmlns:a16="http://schemas.microsoft.com/office/drawing/2014/main" id="{1EF2A6FE-7FD2-4705-8B9E-12BBD7D45729}"/>
              </a:ext>
            </a:extLst>
          </p:cNvPr>
          <p:cNvSpPr/>
          <p:nvPr/>
        </p:nvSpPr>
        <p:spPr>
          <a:xfrm>
            <a:off x="1371596" y="2797343"/>
            <a:ext cx="1696452" cy="1010653"/>
          </a:xfrm>
          <a:prstGeom prst="ellipse">
            <a:avLst/>
          </a:prstGeom>
          <a:no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D02129A-A2C8-457A-8943-34317EE5EC6B}"/>
              </a:ext>
            </a:extLst>
          </p:cNvPr>
          <p:cNvSpPr txBox="1"/>
          <p:nvPr/>
        </p:nvSpPr>
        <p:spPr>
          <a:xfrm>
            <a:off x="1684417" y="3062192"/>
            <a:ext cx="1383631" cy="523220"/>
          </a:xfrm>
          <a:prstGeom prst="rect">
            <a:avLst/>
          </a:prstGeom>
          <a:noFill/>
        </p:spPr>
        <p:txBody>
          <a:bodyPr wrap="square" rtlCol="0">
            <a:spAutoFit/>
          </a:bodyPr>
          <a:lstStyle/>
          <a:p>
            <a:r>
              <a:rPr lang="en-GB" sz="2800" dirty="0">
                <a:latin typeface="Bradley Hand ITC" panose="03070402050302030203" pitchFamily="66" charset="0"/>
              </a:rPr>
              <a:t>Health </a:t>
            </a:r>
          </a:p>
        </p:txBody>
      </p:sp>
      <p:sp>
        <p:nvSpPr>
          <p:cNvPr id="9" name="Oval 8">
            <a:extLst>
              <a:ext uri="{FF2B5EF4-FFF2-40B4-BE49-F238E27FC236}">
                <a16:creationId xmlns:a16="http://schemas.microsoft.com/office/drawing/2014/main" id="{6F9DF141-B1A0-410E-8AD0-D0DCF37ADD1D}"/>
              </a:ext>
            </a:extLst>
          </p:cNvPr>
          <p:cNvSpPr/>
          <p:nvPr/>
        </p:nvSpPr>
        <p:spPr>
          <a:xfrm>
            <a:off x="5227955" y="2149615"/>
            <a:ext cx="1696452" cy="1010653"/>
          </a:xfrm>
          <a:prstGeom prst="ellipse">
            <a:avLst/>
          </a:prstGeom>
          <a:no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Arc 9">
            <a:extLst>
              <a:ext uri="{FF2B5EF4-FFF2-40B4-BE49-F238E27FC236}">
                <a16:creationId xmlns:a16="http://schemas.microsoft.com/office/drawing/2014/main" id="{45ACFE90-C181-4641-A79E-FA3B88FC5611}"/>
              </a:ext>
            </a:extLst>
          </p:cNvPr>
          <p:cNvSpPr/>
          <p:nvPr/>
        </p:nvSpPr>
        <p:spPr>
          <a:xfrm rot="6547270">
            <a:off x="4810743" y="2782309"/>
            <a:ext cx="1503947" cy="565484"/>
          </a:xfrm>
          <a:prstGeom prst="arc">
            <a:avLst/>
          </a:prstGeom>
          <a:ln>
            <a:solidFill>
              <a:srgbClr val="FFC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79CDF202-B386-47D2-BC3F-0F833B26F6FB}"/>
              </a:ext>
            </a:extLst>
          </p:cNvPr>
          <p:cNvSpPr txBox="1"/>
          <p:nvPr/>
        </p:nvSpPr>
        <p:spPr>
          <a:xfrm>
            <a:off x="5508230" y="2431642"/>
            <a:ext cx="1821247" cy="523220"/>
          </a:xfrm>
          <a:prstGeom prst="rect">
            <a:avLst/>
          </a:prstGeom>
          <a:noFill/>
        </p:spPr>
        <p:txBody>
          <a:bodyPr wrap="square" rtlCol="0">
            <a:spAutoFit/>
          </a:bodyPr>
          <a:lstStyle/>
          <a:p>
            <a:r>
              <a:rPr lang="en-GB" sz="2800" dirty="0">
                <a:latin typeface="Bradley Hand ITC" panose="03070402050302030203" pitchFamily="66" charset="0"/>
              </a:rPr>
              <a:t>Caring </a:t>
            </a:r>
          </a:p>
        </p:txBody>
      </p:sp>
      <p:sp>
        <p:nvSpPr>
          <p:cNvPr id="13" name="Arc 12">
            <a:extLst>
              <a:ext uri="{FF2B5EF4-FFF2-40B4-BE49-F238E27FC236}">
                <a16:creationId xmlns:a16="http://schemas.microsoft.com/office/drawing/2014/main" id="{BD9A20E8-B999-43F9-BE83-650C6CEBDD03}"/>
              </a:ext>
            </a:extLst>
          </p:cNvPr>
          <p:cNvSpPr/>
          <p:nvPr/>
        </p:nvSpPr>
        <p:spPr>
          <a:xfrm rot="2394317">
            <a:off x="5717703" y="2983473"/>
            <a:ext cx="1503947" cy="565484"/>
          </a:xfrm>
          <a:prstGeom prst="arc">
            <a:avLst/>
          </a:prstGeom>
          <a:ln>
            <a:solidFill>
              <a:srgbClr val="FFC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4" name="Oval 13">
            <a:extLst>
              <a:ext uri="{FF2B5EF4-FFF2-40B4-BE49-F238E27FC236}">
                <a16:creationId xmlns:a16="http://schemas.microsoft.com/office/drawing/2014/main" id="{36096685-7B87-48E4-B414-B412DF09B491}"/>
              </a:ext>
            </a:extLst>
          </p:cNvPr>
          <p:cNvSpPr/>
          <p:nvPr/>
        </p:nvSpPr>
        <p:spPr>
          <a:xfrm>
            <a:off x="6108732" y="3741821"/>
            <a:ext cx="1696452" cy="1010653"/>
          </a:xfrm>
          <a:prstGeom prst="ellipse">
            <a:avLst/>
          </a:prstGeom>
          <a:no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DCF84F8-A0AF-4A8E-9184-47381916D06D}"/>
              </a:ext>
            </a:extLst>
          </p:cNvPr>
          <p:cNvSpPr txBox="1"/>
          <p:nvPr/>
        </p:nvSpPr>
        <p:spPr>
          <a:xfrm>
            <a:off x="6381221" y="3770093"/>
            <a:ext cx="1821247" cy="954107"/>
          </a:xfrm>
          <a:prstGeom prst="rect">
            <a:avLst/>
          </a:prstGeom>
          <a:noFill/>
        </p:spPr>
        <p:txBody>
          <a:bodyPr wrap="square" rtlCol="0">
            <a:spAutoFit/>
          </a:bodyPr>
          <a:lstStyle/>
          <a:p>
            <a:r>
              <a:rPr lang="en-GB" sz="2800" dirty="0">
                <a:latin typeface="Bradley Hand ITC" panose="03070402050302030203" pitchFamily="66" charset="0"/>
              </a:rPr>
              <a:t>Kind ‘sisters’ </a:t>
            </a:r>
          </a:p>
        </p:txBody>
      </p:sp>
      <p:sp>
        <p:nvSpPr>
          <p:cNvPr id="16" name="TextBox 15">
            <a:extLst>
              <a:ext uri="{FF2B5EF4-FFF2-40B4-BE49-F238E27FC236}">
                <a16:creationId xmlns:a16="http://schemas.microsoft.com/office/drawing/2014/main" id="{7FE7E8D0-0A75-421D-929A-7C3AE7BCB7B1}"/>
              </a:ext>
            </a:extLst>
          </p:cNvPr>
          <p:cNvSpPr txBox="1"/>
          <p:nvPr/>
        </p:nvSpPr>
        <p:spPr>
          <a:xfrm>
            <a:off x="5711448" y="1816659"/>
            <a:ext cx="905920" cy="369332"/>
          </a:xfrm>
          <a:prstGeom prst="rect">
            <a:avLst/>
          </a:prstGeom>
          <a:noFill/>
        </p:spPr>
        <p:txBody>
          <a:bodyPr wrap="square" rtlCol="0">
            <a:spAutoFit/>
          </a:bodyPr>
          <a:lstStyle/>
          <a:p>
            <a:r>
              <a:rPr lang="en-GB" dirty="0"/>
              <a:t>Theme </a:t>
            </a:r>
          </a:p>
        </p:txBody>
      </p:sp>
      <p:sp>
        <p:nvSpPr>
          <p:cNvPr id="17" name="TextBox 16">
            <a:extLst>
              <a:ext uri="{FF2B5EF4-FFF2-40B4-BE49-F238E27FC236}">
                <a16:creationId xmlns:a16="http://schemas.microsoft.com/office/drawing/2014/main" id="{65C11287-0EBC-45D7-B71C-4DAF515B5EF2}"/>
              </a:ext>
            </a:extLst>
          </p:cNvPr>
          <p:cNvSpPr txBox="1"/>
          <p:nvPr/>
        </p:nvSpPr>
        <p:spPr>
          <a:xfrm>
            <a:off x="6509084" y="4724200"/>
            <a:ext cx="1041782" cy="369332"/>
          </a:xfrm>
          <a:prstGeom prst="rect">
            <a:avLst/>
          </a:prstGeom>
          <a:noFill/>
        </p:spPr>
        <p:txBody>
          <a:bodyPr wrap="square" rtlCol="0">
            <a:spAutoFit/>
          </a:bodyPr>
          <a:lstStyle/>
          <a:p>
            <a:r>
              <a:rPr lang="en-GB" dirty="0"/>
              <a:t>Symbol </a:t>
            </a:r>
          </a:p>
        </p:txBody>
      </p:sp>
      <p:sp>
        <p:nvSpPr>
          <p:cNvPr id="18" name="Arc 17">
            <a:extLst>
              <a:ext uri="{FF2B5EF4-FFF2-40B4-BE49-F238E27FC236}">
                <a16:creationId xmlns:a16="http://schemas.microsoft.com/office/drawing/2014/main" id="{03F1CD01-DCA0-476A-BC81-DE522C23F582}"/>
              </a:ext>
            </a:extLst>
          </p:cNvPr>
          <p:cNvSpPr/>
          <p:nvPr/>
        </p:nvSpPr>
        <p:spPr>
          <a:xfrm rot="17595960">
            <a:off x="2511270" y="4667937"/>
            <a:ext cx="1503947" cy="565484"/>
          </a:xfrm>
          <a:prstGeom prst="arc">
            <a:avLst/>
          </a:prstGeom>
          <a:ln>
            <a:solidFill>
              <a:srgbClr val="FFC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9" name="Arc 18">
            <a:extLst>
              <a:ext uri="{FF2B5EF4-FFF2-40B4-BE49-F238E27FC236}">
                <a16:creationId xmlns:a16="http://schemas.microsoft.com/office/drawing/2014/main" id="{CA5A553C-1FAE-4E4C-A85B-86EC0A2AC0D6}"/>
              </a:ext>
            </a:extLst>
          </p:cNvPr>
          <p:cNvSpPr/>
          <p:nvPr/>
        </p:nvSpPr>
        <p:spPr>
          <a:xfrm rot="1564801">
            <a:off x="4093762" y="4482612"/>
            <a:ext cx="1503947" cy="565484"/>
          </a:xfrm>
          <a:prstGeom prst="arc">
            <a:avLst/>
          </a:prstGeom>
          <a:ln>
            <a:solidFill>
              <a:srgbClr val="FFC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 name="Arc 19">
            <a:extLst>
              <a:ext uri="{FF2B5EF4-FFF2-40B4-BE49-F238E27FC236}">
                <a16:creationId xmlns:a16="http://schemas.microsoft.com/office/drawing/2014/main" id="{3694525C-F25E-400E-9580-1C18393597E4}"/>
              </a:ext>
            </a:extLst>
          </p:cNvPr>
          <p:cNvSpPr/>
          <p:nvPr/>
        </p:nvSpPr>
        <p:spPr>
          <a:xfrm rot="1138761">
            <a:off x="3108897" y="2919565"/>
            <a:ext cx="1503947" cy="565484"/>
          </a:xfrm>
          <a:prstGeom prst="arc">
            <a:avLst/>
          </a:prstGeom>
          <a:ln>
            <a:solidFill>
              <a:srgbClr val="FFC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21" name="Picture 20" descr="A picture containing drawing&#10;&#10;Description automatically generated">
            <a:extLst>
              <a:ext uri="{FF2B5EF4-FFF2-40B4-BE49-F238E27FC236}">
                <a16:creationId xmlns:a16="http://schemas.microsoft.com/office/drawing/2014/main" id="{E0D712E6-6B81-410F-A079-4B836395EAE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4353" y="237348"/>
            <a:ext cx="1830508" cy="540000"/>
          </a:xfrm>
          <a:prstGeom prst="rect">
            <a:avLst/>
          </a:prstGeom>
        </p:spPr>
      </p:pic>
    </p:spTree>
    <p:extLst>
      <p:ext uri="{BB962C8B-B14F-4D97-AF65-F5344CB8AC3E}">
        <p14:creationId xmlns:p14="http://schemas.microsoft.com/office/powerpoint/2010/main" val="405028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7"/>
            <a:ext cx="8229600" cy="1143000"/>
          </a:xfrm>
        </p:spPr>
        <p:txBody>
          <a:bodyPr>
            <a:normAutofit fontScale="90000"/>
          </a:bodyPr>
          <a:lstStyle/>
          <a:p>
            <a:r>
              <a:rPr lang="en-US" b="1" dirty="0">
                <a:solidFill>
                  <a:srgbClr val="FFC000"/>
                </a:solidFill>
              </a:rPr>
              <a:t>To what extent did the vision become reality?</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How could we find out, as historians, how far this vision became a reality at </a:t>
            </a:r>
            <a:r>
              <a:rPr lang="en-US" dirty="0" err="1"/>
              <a:t>Highfield</a:t>
            </a:r>
            <a:r>
              <a:rPr lang="en-US" dirty="0"/>
              <a:t> children’s home?</a:t>
            </a:r>
          </a:p>
        </p:txBody>
      </p:sp>
      <p:pic>
        <p:nvPicPr>
          <p:cNvPr id="4" name="Picture 3" descr="A picture containing drawing&#10;&#10;Description automatically generated">
            <a:extLst>
              <a:ext uri="{FF2B5EF4-FFF2-40B4-BE49-F238E27FC236}">
                <a16:creationId xmlns:a16="http://schemas.microsoft.com/office/drawing/2014/main" id="{4CBC222D-9564-45DD-BC8E-5C9E35E5384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4353" y="237348"/>
            <a:ext cx="1830508" cy="540000"/>
          </a:xfrm>
          <a:prstGeom prst="rect">
            <a:avLst/>
          </a:prstGeom>
        </p:spPr>
      </p:pic>
    </p:spTree>
    <p:extLst>
      <p:ext uri="{BB962C8B-B14F-4D97-AF65-F5344CB8AC3E}">
        <p14:creationId xmlns:p14="http://schemas.microsoft.com/office/powerpoint/2010/main" val="22174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03"/>
            <a:ext cx="8229600" cy="1143000"/>
          </a:xfrm>
        </p:spPr>
        <p:txBody>
          <a:bodyPr>
            <a:normAutofit fontScale="90000"/>
          </a:bodyPr>
          <a:lstStyle/>
          <a:p>
            <a:r>
              <a:rPr lang="en-US" sz="4000" b="1" dirty="0">
                <a:solidFill>
                  <a:srgbClr val="FFC000"/>
                </a:solidFill>
              </a:rPr>
              <a:t>To what extent did vision become reality?</a:t>
            </a:r>
          </a:p>
        </p:txBody>
      </p:sp>
      <p:sp>
        <p:nvSpPr>
          <p:cNvPr id="15" name="TextBox 14"/>
          <p:cNvSpPr txBox="1"/>
          <p:nvPr/>
        </p:nvSpPr>
        <p:spPr>
          <a:xfrm>
            <a:off x="1731569" y="5999187"/>
            <a:ext cx="6238375" cy="707886"/>
          </a:xfrm>
          <a:prstGeom prst="rect">
            <a:avLst/>
          </a:prstGeom>
          <a:noFill/>
        </p:spPr>
        <p:txBody>
          <a:bodyPr wrap="square" rtlCol="0">
            <a:spAutoFit/>
          </a:bodyPr>
          <a:lstStyle/>
          <a:p>
            <a:r>
              <a:rPr lang="en-US" sz="2000" dirty="0">
                <a:latin typeface="+mj-lt"/>
              </a:rPr>
              <a:t>What can this photograph tell us about whether the founders’ vision became reality? </a:t>
            </a:r>
          </a:p>
        </p:txBody>
      </p:sp>
      <p:pic>
        <p:nvPicPr>
          <p:cNvPr id="10" name="Picture 9" descr="A picture containing person, photo, food, woman&#10;&#10;Description automatically generated">
            <a:extLst>
              <a:ext uri="{FF2B5EF4-FFF2-40B4-BE49-F238E27FC236}">
                <a16:creationId xmlns:a16="http://schemas.microsoft.com/office/drawing/2014/main" id="{64FD6AE1-4D44-41AA-9D5C-B1748B6649C3}"/>
              </a:ext>
            </a:extLst>
          </p:cNvPr>
          <p:cNvPicPr>
            <a:picLocks noChangeAspect="1"/>
          </p:cNvPicPr>
          <p:nvPr/>
        </p:nvPicPr>
        <p:blipFill>
          <a:blip r:embed="rId3"/>
          <a:stretch>
            <a:fillRect/>
          </a:stretch>
        </p:blipFill>
        <p:spPr>
          <a:xfrm rot="5400000">
            <a:off x="2139917" y="245921"/>
            <a:ext cx="4791973" cy="6795889"/>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E6A9AC08-5B20-4BC3-865D-996EF7915BB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58801" y="150927"/>
            <a:ext cx="1830508" cy="540000"/>
          </a:xfrm>
          <a:prstGeom prst="rect">
            <a:avLst/>
          </a:prstGeom>
        </p:spPr>
      </p:pic>
    </p:spTree>
    <p:extLst>
      <p:ext uri="{BB962C8B-B14F-4D97-AF65-F5344CB8AC3E}">
        <p14:creationId xmlns:p14="http://schemas.microsoft.com/office/powerpoint/2010/main" val="4099895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11123</TotalTime>
  <Words>1707</Words>
  <Application>Microsoft Macintosh PowerPoint</Application>
  <PresentationFormat>On-screen Show (4:3)</PresentationFormat>
  <Paragraphs>178</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Bookman Old Style</vt:lpstr>
      <vt:lpstr>Bradley Hand ITC</vt:lpstr>
      <vt:lpstr>Calibri</vt:lpstr>
      <vt:lpstr>Calibri Light</vt:lpstr>
      <vt:lpstr>Office Theme</vt:lpstr>
      <vt:lpstr>1_Office Theme</vt:lpstr>
      <vt:lpstr>Home and belonging 3 To what extent did the  vision become reality  at Highfield Oval? (photographs)</vt:lpstr>
      <vt:lpstr>Learning objectives</vt:lpstr>
      <vt:lpstr>Key words  </vt:lpstr>
      <vt:lpstr>Fact or opinion?</vt:lpstr>
      <vt:lpstr>The founders’ vision </vt:lpstr>
      <vt:lpstr>The founders’ vision </vt:lpstr>
      <vt:lpstr>Mind mapping the key themes of the founders’ vision </vt:lpstr>
      <vt:lpstr>To what extent did the vision become reality?</vt:lpstr>
      <vt:lpstr>To what extent did vision become reality?</vt:lpstr>
      <vt:lpstr>Interpreting photographs</vt:lpstr>
      <vt:lpstr>To what extent did the  vision become  reality?</vt:lpstr>
      <vt:lpstr>“The vision for Highfield Oval and the sanatorium was a reality for the children who lived there”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Watson</dc:creator>
  <cp:lastModifiedBy>Helen Nistala</cp:lastModifiedBy>
  <cp:revision>121</cp:revision>
  <dcterms:created xsi:type="dcterms:W3CDTF">2019-12-20T11:32:56Z</dcterms:created>
  <dcterms:modified xsi:type="dcterms:W3CDTF">2022-01-25T14:45:58Z</dcterms:modified>
</cp:coreProperties>
</file>