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handoutMasterIdLst>
    <p:handoutMasterId r:id="rId28"/>
  </p:handoutMasterIdLst>
  <p:sldIdLst>
    <p:sldId id="305" r:id="rId3"/>
    <p:sldId id="291" r:id="rId4"/>
    <p:sldId id="292" r:id="rId5"/>
    <p:sldId id="297" r:id="rId6"/>
    <p:sldId id="298" r:id="rId7"/>
    <p:sldId id="258" r:id="rId8"/>
    <p:sldId id="273" r:id="rId9"/>
    <p:sldId id="278" r:id="rId10"/>
    <p:sldId id="299" r:id="rId11"/>
    <p:sldId id="294" r:id="rId12"/>
    <p:sldId id="285" r:id="rId13"/>
    <p:sldId id="302" r:id="rId14"/>
    <p:sldId id="295" r:id="rId15"/>
    <p:sldId id="300" r:id="rId16"/>
    <p:sldId id="282" r:id="rId17"/>
    <p:sldId id="303" r:id="rId18"/>
    <p:sldId id="308" r:id="rId19"/>
    <p:sldId id="307" r:id="rId20"/>
    <p:sldId id="283" r:id="rId21"/>
    <p:sldId id="284" r:id="rId22"/>
    <p:sldId id="304" r:id="rId23"/>
    <p:sldId id="288" r:id="rId24"/>
    <p:sldId id="289" r:id="rId25"/>
    <p:sldId id="26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9">
          <p15:clr>
            <a:srgbClr val="A4A3A4"/>
          </p15:clr>
        </p15:guide>
        <p15:guide id="2" pos="2880">
          <p15:clr>
            <a:srgbClr val="A4A3A4"/>
          </p15:clr>
        </p15:guide>
        <p15:guide id="3" orient="horz" pos="1461">
          <p15:clr>
            <a:srgbClr val="A4A3A4"/>
          </p15:clr>
        </p15:guide>
        <p15:guide id="4" pos="5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Nistala" initials="HN"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039" autoAdjust="0"/>
    <p:restoredTop sz="94168" autoAdjust="0"/>
  </p:normalViewPr>
  <p:slideViewPr>
    <p:cSldViewPr snapToGrid="0" snapToObjects="1" showGuides="1">
      <p:cViewPr varScale="1">
        <p:scale>
          <a:sx n="94" d="100"/>
          <a:sy n="94" d="100"/>
        </p:scale>
        <p:origin x="1392" y="184"/>
      </p:cViewPr>
      <p:guideLst>
        <p:guide orient="horz" pos="1999"/>
        <p:guide pos="2880"/>
        <p:guide orient="horz" pos="1461"/>
        <p:guide pos="520"/>
      </p:guideLst>
    </p:cSldViewPr>
  </p:slideViewPr>
  <p:outlineViewPr>
    <p:cViewPr>
      <p:scale>
        <a:sx n="33" d="100"/>
        <a:sy n="33" d="100"/>
      </p:scale>
      <p:origin x="0" y="-2454"/>
    </p:cViewPr>
  </p:outlineViewPr>
  <p:notesTextViewPr>
    <p:cViewPr>
      <p:scale>
        <a:sx n="100" d="100"/>
        <a:sy n="100" d="100"/>
      </p:scale>
      <p:origin x="0" y="0"/>
    </p:cViewPr>
  </p:notesTextViewPr>
  <p:notesViewPr>
    <p:cSldViewPr snapToGrid="0" snapToObjects="1">
      <p:cViewPr>
        <p:scale>
          <a:sx n="156" d="100"/>
          <a:sy n="156" d="100"/>
        </p:scale>
        <p:origin x="1760" y="-15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063E25-4F92-4D13-A37D-2C35488609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E332BE5-8C53-44C4-B611-B92D1916C0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603E9-E1E4-441C-A7EF-985E42E76815}" type="datetimeFigureOut">
              <a:rPr lang="en-GB" smtClean="0"/>
              <a:t>25/01/2022</a:t>
            </a:fld>
            <a:endParaRPr lang="en-GB"/>
          </a:p>
        </p:txBody>
      </p:sp>
      <p:sp>
        <p:nvSpPr>
          <p:cNvPr id="4" name="Footer Placeholder 3">
            <a:extLst>
              <a:ext uri="{FF2B5EF4-FFF2-40B4-BE49-F238E27FC236}">
                <a16:creationId xmlns:a16="http://schemas.microsoft.com/office/drawing/2014/main" id="{18F1050C-28AA-42E5-BA34-75C0C116AC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22498E6-8AF2-4C89-B455-4C472B29ED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1476C-1408-45BD-ABC8-F981D0B4D5A2}" type="slidenum">
              <a:rPr lang="en-GB" smtClean="0"/>
              <a:t>‹#›</a:t>
            </a:fld>
            <a:endParaRPr lang="en-GB"/>
          </a:p>
        </p:txBody>
      </p:sp>
    </p:spTree>
    <p:extLst>
      <p:ext uri="{BB962C8B-B14F-4D97-AF65-F5344CB8AC3E}">
        <p14:creationId xmlns:p14="http://schemas.microsoft.com/office/powerpoint/2010/main" val="289664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27ECF1-7722-E149-AA5C-451C64B95F69}" type="datetimeFigureOut">
              <a:rPr lang="en-US" smtClean="0"/>
              <a:t>1/25/22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A473C3-DD46-0144-A7AE-FD8EDCCD6044}" type="slidenum">
              <a:rPr lang="en-US" smtClean="0"/>
              <a:t>‹#›</a:t>
            </a:fld>
            <a:endParaRPr lang="en-US"/>
          </a:p>
        </p:txBody>
      </p:sp>
    </p:spTree>
    <p:extLst>
      <p:ext uri="{BB962C8B-B14F-4D97-AF65-F5344CB8AC3E}">
        <p14:creationId xmlns:p14="http://schemas.microsoft.com/office/powerpoint/2010/main" val="45835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cewild.eu/wp-content/uploads/2016/10/diamond-ranking-tool-d-1.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aps.nls.uk/inde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untleyarchives.com/preview.asp?image=1041121&amp;itemw=4&amp;itemf=0001&amp;itemstep=1&amp;itemx=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untleyarchives.com/preview.asp?image=1041121&amp;itemw=4&amp;itemf=0001&amp;itemstep=1&amp;itemx=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A473C3-DD46-0144-A7AE-FD8EDCCD6044}" type="slidenum">
              <a:rPr lang="en-US" smtClean="0"/>
              <a:t>1</a:t>
            </a:fld>
            <a:endParaRPr lang="en-US"/>
          </a:p>
        </p:txBody>
      </p:sp>
    </p:spTree>
    <p:extLst>
      <p:ext uri="{BB962C8B-B14F-4D97-AF65-F5344CB8AC3E}">
        <p14:creationId xmlns:p14="http://schemas.microsoft.com/office/powerpoint/2010/main" val="27938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A473C3-DD46-0144-A7AE-FD8EDCCD6044}" type="slidenum">
              <a:rPr lang="en-US" smtClean="0"/>
              <a:t>10</a:t>
            </a:fld>
            <a:endParaRPr lang="en-US"/>
          </a:p>
        </p:txBody>
      </p:sp>
    </p:spTree>
    <p:extLst>
      <p:ext uri="{BB962C8B-B14F-4D97-AF65-F5344CB8AC3E}">
        <p14:creationId xmlns:p14="http://schemas.microsoft.com/office/powerpoint/2010/main" val="4110466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11</a:t>
            </a:fld>
            <a:endParaRPr lang="en-US"/>
          </a:p>
        </p:txBody>
      </p:sp>
    </p:spTree>
    <p:extLst>
      <p:ext uri="{BB962C8B-B14F-4D97-AF65-F5344CB8AC3E}">
        <p14:creationId xmlns:p14="http://schemas.microsoft.com/office/powerpoint/2010/main" val="42873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12</a:t>
            </a:fld>
            <a:endParaRPr lang="en-US"/>
          </a:p>
        </p:txBody>
      </p:sp>
    </p:spTree>
    <p:extLst>
      <p:ext uri="{BB962C8B-B14F-4D97-AF65-F5344CB8AC3E}">
        <p14:creationId xmlns:p14="http://schemas.microsoft.com/office/powerpoint/2010/main" val="1219533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13</a:t>
            </a:fld>
            <a:endParaRPr lang="en-US"/>
          </a:p>
        </p:txBody>
      </p:sp>
    </p:spTree>
    <p:extLst>
      <p:ext uri="{BB962C8B-B14F-4D97-AF65-F5344CB8AC3E}">
        <p14:creationId xmlns:p14="http://schemas.microsoft.com/office/powerpoint/2010/main" val="2943252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Optional extension activity – Diamond Nine</a:t>
            </a:r>
            <a:r>
              <a:rPr lang="en-GB" baseline="0" dirty="0"/>
              <a:t> (approximately 10 minutes)</a:t>
            </a:r>
            <a:endParaRPr lang="en-GB" dirty="0"/>
          </a:p>
          <a:p>
            <a:endParaRPr lang="en-GB" dirty="0"/>
          </a:p>
          <a:p>
            <a:r>
              <a:rPr lang="en-GB" dirty="0"/>
              <a:t>This information could be the focus of a Diamond Ranking exercise, in which each cell of the table is cut into an individual card and pupils rank their importance by placing the card with the most important factor in top place, the next two most important on the next level down, then the next three, then two then one, to create a diamond shape. If using this exercise create a ninth blank card, which pupils can use to add a factor that they think was important but is not shown here. </a:t>
            </a:r>
          </a:p>
          <a:p>
            <a:endParaRPr lang="en-GB" dirty="0"/>
          </a:p>
          <a:p>
            <a:r>
              <a:rPr lang="en-GB" dirty="0">
                <a:hlinkClick r:id="rId3"/>
              </a:rPr>
              <a:t>http://www.acewild.eu/wp-content/uploads/2016/10/diamond-ranking-tool-d-1.pdf</a:t>
            </a:r>
            <a:endParaRPr lang="en-GB" dirty="0"/>
          </a:p>
          <a:p>
            <a:endParaRPr lang="en-GB" dirty="0"/>
          </a:p>
          <a:p>
            <a:r>
              <a:rPr lang="en-GB" dirty="0"/>
              <a:t>Ask learners to explain and justify their ranking. </a:t>
            </a:r>
          </a:p>
        </p:txBody>
      </p:sp>
      <p:sp>
        <p:nvSpPr>
          <p:cNvPr id="4" name="Slide Number Placeholder 3"/>
          <p:cNvSpPr>
            <a:spLocks noGrp="1"/>
          </p:cNvSpPr>
          <p:nvPr>
            <p:ph type="sldNum" sz="quarter" idx="5"/>
          </p:nvPr>
        </p:nvSpPr>
        <p:spPr/>
        <p:txBody>
          <a:bodyPr/>
          <a:lstStyle/>
          <a:p>
            <a:fld id="{38A473C3-DD46-0144-A7AE-FD8EDCCD6044}" type="slidenum">
              <a:rPr lang="en-US" smtClean="0"/>
              <a:t>14</a:t>
            </a:fld>
            <a:endParaRPr lang="en-US"/>
          </a:p>
        </p:txBody>
      </p:sp>
    </p:spTree>
    <p:extLst>
      <p:ext uri="{BB962C8B-B14F-4D97-AF65-F5344CB8AC3E}">
        <p14:creationId xmlns:p14="http://schemas.microsoft.com/office/powerpoint/2010/main" val="314358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15</a:t>
            </a:fld>
            <a:endParaRPr lang="en-US"/>
          </a:p>
        </p:txBody>
      </p:sp>
    </p:spTree>
    <p:extLst>
      <p:ext uri="{BB962C8B-B14F-4D97-AF65-F5344CB8AC3E}">
        <p14:creationId xmlns:p14="http://schemas.microsoft.com/office/powerpoint/2010/main" val="42873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16</a:t>
            </a:fld>
            <a:endParaRPr lang="en-US"/>
          </a:p>
        </p:txBody>
      </p:sp>
    </p:spTree>
    <p:extLst>
      <p:ext uri="{BB962C8B-B14F-4D97-AF65-F5344CB8AC3E}">
        <p14:creationId xmlns:p14="http://schemas.microsoft.com/office/powerpoint/2010/main" val="3272348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input – approximately 20 minutes</a:t>
            </a:r>
          </a:p>
          <a:p>
            <a:endParaRPr lang="en-GB" dirty="0"/>
          </a:p>
          <a:p>
            <a:r>
              <a:rPr lang="en-GB" dirty="0"/>
              <a:t>Slides 16 to 20 relate to the move of the NCH’s London home out of the East End of London to Harpenden in 1913.  The choice to do so happened in the context of concerns about the health implications of overcrowded cities and a growing interest in the benefits of fresh air for children’s wellbeing, demonstrated through the open-air school movement. </a:t>
            </a:r>
          </a:p>
          <a:p>
            <a:r>
              <a:rPr lang="en-GB" dirty="0"/>
              <a:t>https://mediadrumworld.com/2018/08/06/30046/</a:t>
            </a:r>
          </a:p>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17</a:t>
            </a:fld>
            <a:endParaRPr lang="en-US"/>
          </a:p>
        </p:txBody>
      </p:sp>
    </p:spTree>
    <p:extLst>
      <p:ext uri="{BB962C8B-B14F-4D97-AF65-F5344CB8AC3E}">
        <p14:creationId xmlns:p14="http://schemas.microsoft.com/office/powerpoint/2010/main" val="3272348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18</a:t>
            </a:fld>
            <a:endParaRPr lang="en-US"/>
          </a:p>
        </p:txBody>
      </p:sp>
    </p:spTree>
    <p:extLst>
      <p:ext uri="{BB962C8B-B14F-4D97-AF65-F5344CB8AC3E}">
        <p14:creationId xmlns:p14="http://schemas.microsoft.com/office/powerpoint/2010/main" val="79220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38A473C3-DD46-0144-A7AE-FD8EDCCD6044}" type="slidenum">
              <a:rPr lang="en-US" smtClean="0"/>
              <a:t>19</a:t>
            </a:fld>
            <a:endParaRPr lang="en-US"/>
          </a:p>
        </p:txBody>
      </p:sp>
    </p:spTree>
    <p:extLst>
      <p:ext uri="{BB962C8B-B14F-4D97-AF65-F5344CB8AC3E}">
        <p14:creationId xmlns:p14="http://schemas.microsoft.com/office/powerpoint/2010/main" val="42873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2</a:t>
            </a:fld>
            <a:endParaRPr lang="en-US"/>
          </a:p>
        </p:txBody>
      </p:sp>
    </p:spTree>
    <p:extLst>
      <p:ext uri="{BB962C8B-B14F-4D97-AF65-F5344CB8AC3E}">
        <p14:creationId xmlns:p14="http://schemas.microsoft.com/office/powerpoint/2010/main" val="330911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High res versions of these historical OS maps and many more can be access via the National Library of Scotland’s website: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https://maps.nls.uk/index.html</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map of </a:t>
            </a:r>
            <a:r>
              <a:rPr lang="en-US" dirty="0" err="1"/>
              <a:t>Harpenden</a:t>
            </a:r>
            <a:r>
              <a:rPr lang="en-US" dirty="0"/>
              <a:t> is Hertfordshire XXVII.NE and the map of </a:t>
            </a:r>
            <a:r>
              <a:rPr lang="en-US" dirty="0" err="1"/>
              <a:t>Bethnal</a:t>
            </a:r>
            <a:r>
              <a:rPr lang="en-US" dirty="0"/>
              <a:t> Green is OS London 1:1,056 – Sheet VII.38</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20</a:t>
            </a:fld>
            <a:endParaRPr lang="en-US"/>
          </a:p>
        </p:txBody>
      </p:sp>
    </p:spTree>
    <p:extLst>
      <p:ext uri="{BB962C8B-B14F-4D97-AF65-F5344CB8AC3E}">
        <p14:creationId xmlns:p14="http://schemas.microsoft.com/office/powerpoint/2010/main" val="428737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A473C3-DD46-0144-A7AE-FD8EDCCD6044}" type="slidenum">
              <a:rPr lang="en-US" smtClean="0"/>
              <a:t>21</a:t>
            </a:fld>
            <a:endParaRPr lang="en-US"/>
          </a:p>
        </p:txBody>
      </p:sp>
    </p:spTree>
    <p:extLst>
      <p:ext uri="{BB962C8B-B14F-4D97-AF65-F5344CB8AC3E}">
        <p14:creationId xmlns:p14="http://schemas.microsoft.com/office/powerpoint/2010/main" val="911456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Independent activity</a:t>
            </a:r>
            <a:r>
              <a:rPr lang="en-US" baseline="0" dirty="0"/>
              <a:t> – approximately 5 minutes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Support children in identifying the difference between what they know (he is a man of th</a:t>
            </a:r>
            <a:r>
              <a:rPr lang="en-US" dirty="0"/>
              <a:t>e church because of his title and clothes</a:t>
            </a:r>
            <a:r>
              <a:rPr lang="en-US" baseline="0" dirty="0"/>
              <a:t>) and what they think they know (deduction and inference </a:t>
            </a:r>
            <a:r>
              <a:rPr lang="en-US" baseline="0" dirty="0" err="1"/>
              <a:t>eg</a:t>
            </a:r>
            <a:r>
              <a:rPr lang="en-US" baseline="0" dirty="0"/>
              <a:t> he is kind because he has a warm, friendly expression on his face)</a:t>
            </a:r>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22</a:t>
            </a:fld>
            <a:endParaRPr lang="en-US"/>
          </a:p>
        </p:txBody>
      </p:sp>
    </p:spTree>
    <p:extLst>
      <p:ext uri="{BB962C8B-B14F-4D97-AF65-F5344CB8AC3E}">
        <p14:creationId xmlns:p14="http://schemas.microsoft.com/office/powerpoint/2010/main" val="1824477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input – approximately 10 minutes</a:t>
            </a:r>
          </a:p>
          <a:p>
            <a:endParaRPr lang="en-US" dirty="0"/>
          </a:p>
          <a:p>
            <a:r>
              <a:rPr lang="en-US" dirty="0"/>
              <a:t>Read the biography</a:t>
            </a:r>
            <a:r>
              <a:rPr lang="en-US" baseline="0" dirty="0"/>
              <a:t> to the children and discuss the questions</a:t>
            </a:r>
          </a:p>
          <a:p>
            <a:endParaRPr lang="en-US" baseline="0" dirty="0"/>
          </a:p>
          <a:p>
            <a:pPr marR="0" lvl="0" indent="0" fontAlgn="auto">
              <a:lnSpc>
                <a:spcPct val="100000"/>
              </a:lnSpc>
              <a:spcBef>
                <a:spcPts val="0"/>
              </a:spcBef>
              <a:spcAft>
                <a:spcPts val="0"/>
              </a:spcAft>
              <a:buClrTx/>
              <a:buSzTx/>
              <a:buFontTx/>
              <a:buNone/>
              <a:tabLst/>
              <a:defRPr/>
            </a:pPr>
            <a:r>
              <a:rPr lang="en-GB" dirty="0"/>
              <a:t>You could extend this discussion by exploring the life of Octavia Hill (1838–1912) who was also appalled by London’s slums and wanted 'to make homes happy, lives noble and family life good’. Her response was to start running social housing, improving the living conditions for poor families, and campaigning for open spaces, regeneration and clean air.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23</a:t>
            </a:fld>
            <a:endParaRPr lang="en-US"/>
          </a:p>
        </p:txBody>
      </p:sp>
    </p:spTree>
    <p:extLst>
      <p:ext uri="{BB962C8B-B14F-4D97-AF65-F5344CB8AC3E}">
        <p14:creationId xmlns:p14="http://schemas.microsoft.com/office/powerpoint/2010/main" val="1784091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Reflection – approximately 10 minutes</a:t>
            </a:r>
          </a:p>
        </p:txBody>
      </p:sp>
      <p:sp>
        <p:nvSpPr>
          <p:cNvPr id="4" name="Slide Number Placeholder 3"/>
          <p:cNvSpPr>
            <a:spLocks noGrp="1"/>
          </p:cNvSpPr>
          <p:nvPr>
            <p:ph type="sldNum" sz="quarter" idx="10"/>
          </p:nvPr>
        </p:nvSpPr>
        <p:spPr/>
        <p:txBody>
          <a:bodyPr/>
          <a:lstStyle/>
          <a:p>
            <a:fld id="{38A473C3-DD46-0144-A7AE-FD8EDCCD6044}" type="slidenum">
              <a:rPr lang="en-US" smtClean="0"/>
              <a:t>24</a:t>
            </a:fld>
            <a:endParaRPr lang="en-US"/>
          </a:p>
        </p:txBody>
      </p:sp>
    </p:spTree>
    <p:extLst>
      <p:ext uri="{BB962C8B-B14F-4D97-AF65-F5344CB8AC3E}">
        <p14:creationId xmlns:p14="http://schemas.microsoft.com/office/powerpoint/2010/main" val="691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3</a:t>
            </a:fld>
            <a:endParaRPr lang="en-US"/>
          </a:p>
        </p:txBody>
      </p:sp>
    </p:spTree>
    <p:extLst>
      <p:ext uri="{BB962C8B-B14F-4D97-AF65-F5344CB8AC3E}">
        <p14:creationId xmlns:p14="http://schemas.microsoft.com/office/powerpoint/2010/main" val="13393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4</a:t>
            </a:fld>
            <a:endParaRPr lang="en-US"/>
          </a:p>
        </p:txBody>
      </p:sp>
    </p:spTree>
    <p:extLst>
      <p:ext uri="{BB962C8B-B14F-4D97-AF65-F5344CB8AC3E}">
        <p14:creationId xmlns:p14="http://schemas.microsoft.com/office/powerpoint/2010/main" val="1212135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the class is beginning a historical enquiry using a wide range of historical sources to discover the story of Highfield Oval and the reasons it was built in Harpenden over 100 years ago. </a:t>
            </a:r>
          </a:p>
        </p:txBody>
      </p:sp>
      <p:sp>
        <p:nvSpPr>
          <p:cNvPr id="4" name="Slide Number Placeholder 3"/>
          <p:cNvSpPr>
            <a:spLocks noGrp="1"/>
          </p:cNvSpPr>
          <p:nvPr>
            <p:ph type="sldNum" sz="quarter" idx="5"/>
          </p:nvPr>
        </p:nvSpPr>
        <p:spPr/>
        <p:txBody>
          <a:bodyPr/>
          <a:lstStyle/>
          <a:p>
            <a:fld id="{38A473C3-DD46-0144-A7AE-FD8EDCCD6044}" type="slidenum">
              <a:rPr lang="en-US" smtClean="0"/>
              <a:t>5</a:t>
            </a:fld>
            <a:endParaRPr lang="en-US"/>
          </a:p>
        </p:txBody>
      </p:sp>
    </p:spTree>
    <p:extLst>
      <p:ext uri="{BB962C8B-B14F-4D97-AF65-F5344CB8AC3E}">
        <p14:creationId xmlns:p14="http://schemas.microsoft.com/office/powerpoint/2010/main" val="27162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activity – approximately 5</a:t>
            </a:r>
            <a:r>
              <a:rPr lang="en-US" baseline="0" dirty="0"/>
              <a:t> </a:t>
            </a:r>
            <a:r>
              <a:rPr lang="en-US" dirty="0"/>
              <a:t>minutes (ideally</a:t>
            </a:r>
            <a:r>
              <a:rPr lang="en-US" baseline="0" dirty="0"/>
              <a:t> children to act out before and after outside.)</a:t>
            </a:r>
            <a:endParaRPr lang="en-US" dirty="0"/>
          </a:p>
          <a:p>
            <a:endParaRPr lang="en-US" dirty="0"/>
          </a:p>
          <a:p>
            <a:r>
              <a:rPr lang="en-US" dirty="0"/>
              <a:t>Show</a:t>
            </a:r>
            <a:r>
              <a:rPr lang="en-US" baseline="0" dirty="0"/>
              <a:t> video clip still at 1.19mins– what do you think happened before? After? Why?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u="sng" dirty="0">
                <a:hlinkClick r:id="rId3"/>
              </a:rPr>
              <a:t>https://www.huntleyarchives.com/preview.asp?image=1041121&amp;itemw=4&amp;itemf=0001&amp;itemstep=1&amp;itemx=7</a:t>
            </a:r>
            <a:r>
              <a:rPr lang="en-GB"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6</a:t>
            </a:fld>
            <a:endParaRPr lang="en-US"/>
          </a:p>
        </p:txBody>
      </p:sp>
    </p:spTree>
    <p:extLst>
      <p:ext uri="{BB962C8B-B14F-4D97-AF65-F5344CB8AC3E}">
        <p14:creationId xmlns:p14="http://schemas.microsoft.com/office/powerpoint/2010/main" val="1525899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input</a:t>
            </a:r>
            <a:r>
              <a:rPr lang="en-US" baseline="0" dirty="0"/>
              <a:t> – approximately 10 </a:t>
            </a:r>
            <a:r>
              <a:rPr lang="en-US" baseline="0" dirty="0" err="1"/>
              <a:t>mins</a:t>
            </a:r>
            <a:endParaRPr lang="en-US" dirty="0"/>
          </a:p>
          <a:p>
            <a:endParaRPr lang="en-US" dirty="0"/>
          </a:p>
          <a:p>
            <a:r>
              <a:rPr lang="en-US" dirty="0"/>
              <a:t>Show video: </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u="sng" dirty="0">
                <a:hlinkClick r:id="rId3"/>
              </a:rPr>
              <a:t>https://www.huntleyarchives.com/preview.asp?image=1041121&amp;itemw=4&amp;itemf=0001&amp;itemstep=1&amp;itemx=7</a:t>
            </a:r>
            <a:r>
              <a:rPr lang="en-GB"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Encourage the class to identify the ‘hundred and one calamities’ - conditions that made it hard for the child’s family to ensure the girl’s wellbeing, such as: the mother’s ill health, overcrowded housing, poverty, pollution (“little fresh air”).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Gather ideas on whiteboard/sugar paper to be displayed throughout session. Ask each child to make their own note of the conditions identified on their worksheet 1.</a:t>
            </a:r>
          </a:p>
          <a:p>
            <a:endParaRPr lang="en-US" baseline="0" dirty="0"/>
          </a:p>
          <a:p>
            <a:r>
              <a:rPr lang="en-US" baseline="0" dirty="0"/>
              <a:t>Explain that </a:t>
            </a:r>
            <a:r>
              <a:rPr lang="en-US" baseline="0" dirty="0" err="1"/>
              <a:t>Highfield</a:t>
            </a:r>
            <a:r>
              <a:rPr lang="en-US" baseline="0" dirty="0"/>
              <a:t> Oval was opened in 1913 by the National Children’s Home and Orphanage (NCH, now Action for Children) The girl is shown arriving first at NCH Sanatorium (now The King’s School) in Ambrose Lane, which once treated children with </a:t>
            </a:r>
            <a:r>
              <a:rPr lang="en-US" dirty="0"/>
              <a:t>tuberculosis</a:t>
            </a:r>
            <a:r>
              <a:rPr lang="en-US" baseline="0" dirty="0"/>
              <a:t>. She is later taken to live at the children’s home at </a:t>
            </a:r>
            <a:r>
              <a:rPr lang="en-US" baseline="0" dirty="0" err="1"/>
              <a:t>Highfield</a:t>
            </a:r>
            <a:r>
              <a:rPr lang="en-US" baseline="0" dirty="0"/>
              <a:t> Oval.  </a:t>
            </a:r>
          </a:p>
          <a:p>
            <a:endParaRPr lang="en-US" dirty="0"/>
          </a:p>
          <a:p>
            <a:r>
              <a:rPr lang="en-US" baseline="0" dirty="0"/>
              <a:t>How do you think the girl might have felt about her journey?</a:t>
            </a:r>
          </a:p>
          <a:p>
            <a:endParaRPr lang="en-US" dirty="0"/>
          </a:p>
          <a:p>
            <a:r>
              <a:rPr lang="en-US" dirty="0"/>
              <a:t>Explain that to understand the history of </a:t>
            </a:r>
            <a:r>
              <a:rPr lang="en-US" dirty="0" err="1"/>
              <a:t>Highfield</a:t>
            </a:r>
            <a:r>
              <a:rPr lang="en-US" dirty="0"/>
              <a:t> Oval it helps to go back further in time to the Victorian Era, when the National Children’s Home began. </a:t>
            </a:r>
          </a:p>
        </p:txBody>
      </p:sp>
      <p:sp>
        <p:nvSpPr>
          <p:cNvPr id="4" name="Slide Number Placeholder 3"/>
          <p:cNvSpPr>
            <a:spLocks noGrp="1"/>
          </p:cNvSpPr>
          <p:nvPr>
            <p:ph type="sldNum" sz="quarter" idx="10"/>
          </p:nvPr>
        </p:nvSpPr>
        <p:spPr/>
        <p:txBody>
          <a:bodyPr/>
          <a:lstStyle/>
          <a:p>
            <a:fld id="{38A473C3-DD46-0144-A7AE-FD8EDCCD6044}" type="slidenum">
              <a:rPr lang="en-US" smtClean="0"/>
              <a:t>7</a:t>
            </a:fld>
            <a:endParaRPr lang="en-US"/>
          </a:p>
        </p:txBody>
      </p:sp>
    </p:spTree>
    <p:extLst>
      <p:ext uri="{BB962C8B-B14F-4D97-AF65-F5344CB8AC3E}">
        <p14:creationId xmlns:p14="http://schemas.microsoft.com/office/powerpoint/2010/main" val="428737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Teacher input</a:t>
            </a:r>
            <a:r>
              <a:rPr lang="en-US" baseline="0" dirty="0"/>
              <a:t> – approximately 5 minutes</a:t>
            </a:r>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As historians, how could we find out more about the conditions for children in Victorian London?</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Gather ideas </a:t>
            </a:r>
            <a:r>
              <a:rPr lang="en-US" baseline="0" dirty="0"/>
              <a:t>on whiteboard/sugar paper to be displayed throughout session: </a:t>
            </a:r>
          </a:p>
          <a:p>
            <a:r>
              <a:rPr lang="en-US" dirty="0"/>
              <a:t> </a:t>
            </a:r>
            <a:r>
              <a:rPr lang="en-US" dirty="0" err="1"/>
              <a:t>eg</a:t>
            </a:r>
            <a:r>
              <a:rPr lang="en-US" dirty="0"/>
              <a:t> maps,</a:t>
            </a:r>
            <a:r>
              <a:rPr lang="en-US" baseline="0" dirty="0"/>
              <a:t> paintings, photos, paintings, films, diaries, written records, newspapers, books, TV </a:t>
            </a:r>
            <a:r>
              <a:rPr lang="en-US" baseline="0" dirty="0" err="1"/>
              <a:t>programmes</a:t>
            </a:r>
            <a:r>
              <a:rPr lang="en-US" baseline="0" dirty="0"/>
              <a:t> </a:t>
            </a:r>
            <a:r>
              <a:rPr lang="en-US" baseline="0" dirty="0" err="1"/>
              <a:t>etc</a:t>
            </a:r>
            <a:endParaRPr lang="en-US" baseline="0" dirty="0"/>
          </a:p>
          <a:p>
            <a:endParaRPr lang="en-US" baseline="0" dirty="0"/>
          </a:p>
          <a:p>
            <a:r>
              <a:rPr lang="en-US" baseline="0" dirty="0"/>
              <a:t>Explain that these are all sources of evidence. Which are primary and which are secondary sources of evidence? </a:t>
            </a:r>
          </a:p>
          <a:p>
            <a:endParaRPr lang="en-US" dirty="0"/>
          </a:p>
          <a:p>
            <a:r>
              <a:rPr lang="en-US" baseline="0" dirty="0"/>
              <a:t>What makes a source reliable? (This question will be revisited in future sessions in greater depth.)</a:t>
            </a:r>
          </a:p>
          <a:p>
            <a:endParaRPr lang="en-US" dirty="0"/>
          </a:p>
          <a:p>
            <a:r>
              <a:rPr lang="en-US" baseline="0" dirty="0"/>
              <a:t>Explain that we will be examining and interpreting a range of primary and secondary sources of evidence to understand why </a:t>
            </a:r>
            <a:r>
              <a:rPr lang="en-US" baseline="0" dirty="0" err="1"/>
              <a:t>Highfield</a:t>
            </a:r>
            <a:r>
              <a:rPr lang="en-US" baseline="0" dirty="0"/>
              <a:t> Oval was built and to explore what life was like for the children who lived there.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8A473C3-DD46-0144-A7AE-FD8EDCCD6044}" type="slidenum">
              <a:rPr lang="en-US" smtClean="0"/>
              <a:t>8</a:t>
            </a:fld>
            <a:endParaRPr lang="en-US"/>
          </a:p>
        </p:txBody>
      </p:sp>
    </p:spTree>
    <p:extLst>
      <p:ext uri="{BB962C8B-B14F-4D97-AF65-F5344CB8AC3E}">
        <p14:creationId xmlns:p14="http://schemas.microsoft.com/office/powerpoint/2010/main" val="42873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solidFill>
                  <a:prstClr val="black"/>
                </a:solidFill>
              </a:rPr>
              <a:t>Teacher input – approximately 30 minutes (slides 9 – 15) </a:t>
            </a:r>
          </a:p>
          <a:p>
            <a:pPr lvl="0">
              <a:defRPr/>
            </a:pPr>
            <a:endParaRPr lang="en-US" dirty="0">
              <a:solidFill>
                <a:prstClr val="blac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rPr>
              <a:t>As historians, we will now use a range of evidence to answer the question why the National Children’s Home and many other children’s homes and charities were set up at the end of the Victorian era;</a:t>
            </a:r>
            <a:r>
              <a:rPr lang="en-GB" baseline="0" dirty="0">
                <a:solidFill>
                  <a:prstClr val="black"/>
                </a:solidFill>
              </a:rPr>
              <a:t> </a:t>
            </a:r>
            <a:r>
              <a:rPr lang="en-GB" baseline="0" dirty="0"/>
              <a:t>deducing information about how the Industrial Revolution changed family life, the environment and the way people lived in Victorian times, leading to a need to move children away from London and into Children’s Homes in the countryside.</a:t>
            </a:r>
          </a:p>
          <a:p>
            <a:pPr lvl="0">
              <a:defRPr/>
            </a:pPr>
            <a:endParaRPr lang="en-GB" dirty="0">
              <a:solidFill>
                <a:prstClr val="black"/>
              </a:solidFill>
            </a:endParaRPr>
          </a:p>
          <a:p>
            <a:pPr lvl="0">
              <a:defRPr/>
            </a:pPr>
            <a:endParaRPr lang="en-GB" dirty="0">
              <a:solidFill>
                <a:prstClr val="black"/>
              </a:solidFill>
            </a:endParaRPr>
          </a:p>
          <a:p>
            <a:pPr lvl="0">
              <a:defRPr/>
            </a:pPr>
            <a:r>
              <a:rPr lang="en-GB" dirty="0">
                <a:solidFill>
                  <a:prstClr val="black"/>
                </a:solidFill>
              </a:rPr>
              <a:t>Discuss what the</a:t>
            </a:r>
            <a:r>
              <a:rPr lang="en-GB" baseline="0" dirty="0">
                <a:solidFill>
                  <a:prstClr val="black"/>
                </a:solidFill>
              </a:rPr>
              <a:t> following</a:t>
            </a:r>
            <a:r>
              <a:rPr lang="en-GB" dirty="0">
                <a:solidFill>
                  <a:prstClr val="black"/>
                </a:solidFill>
              </a:rPr>
              <a:t> photos,</a:t>
            </a:r>
            <a:r>
              <a:rPr lang="en-GB" baseline="0" dirty="0">
                <a:solidFill>
                  <a:prstClr val="black"/>
                </a:solidFill>
              </a:rPr>
              <a:t> </a:t>
            </a:r>
            <a:r>
              <a:rPr lang="en-GB" dirty="0">
                <a:solidFill>
                  <a:prstClr val="black"/>
                </a:solidFill>
              </a:rPr>
              <a:t>extracts and video tell us. What clues are there that these children are not thriving physically or emotionally? (facial expressions, state of clothes etc)</a:t>
            </a:r>
          </a:p>
          <a:p>
            <a:pPr lvl="0">
              <a:defRPr/>
            </a:pPr>
            <a:endParaRPr lang="en-GB" dirty="0">
              <a:solidFill>
                <a:prstClr val="black"/>
              </a:solidFill>
            </a:endParaRPr>
          </a:p>
          <a:p>
            <a:r>
              <a:rPr lang="en-GB" dirty="0"/>
              <a:t>Unless stated otherwise, all photos are from the Action for Children archives.</a:t>
            </a:r>
          </a:p>
          <a:p>
            <a:endParaRPr lang="en-GB" dirty="0"/>
          </a:p>
        </p:txBody>
      </p:sp>
      <p:sp>
        <p:nvSpPr>
          <p:cNvPr id="4" name="Slide Number Placeholder 3"/>
          <p:cNvSpPr>
            <a:spLocks noGrp="1"/>
          </p:cNvSpPr>
          <p:nvPr>
            <p:ph type="sldNum" sz="quarter" idx="5"/>
          </p:nvPr>
        </p:nvSpPr>
        <p:spPr/>
        <p:txBody>
          <a:bodyPr/>
          <a:lstStyle/>
          <a:p>
            <a:fld id="{38A473C3-DD46-0144-A7AE-FD8EDCCD6044}" type="slidenum">
              <a:rPr lang="en-US" smtClean="0"/>
              <a:t>9</a:t>
            </a:fld>
            <a:endParaRPr lang="en-US"/>
          </a:p>
        </p:txBody>
      </p:sp>
    </p:spTree>
    <p:extLst>
      <p:ext uri="{BB962C8B-B14F-4D97-AF65-F5344CB8AC3E}">
        <p14:creationId xmlns:p14="http://schemas.microsoft.com/office/powerpoint/2010/main" val="320913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279906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225367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5422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4B73-6A22-4925-AFC4-6A0891EFCF1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CB8D3DC-E09C-44E3-875C-69960DC04C1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E47FC4-CCCC-4536-950F-257D46EE4431}"/>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a:extLst>
              <a:ext uri="{FF2B5EF4-FFF2-40B4-BE49-F238E27FC236}">
                <a16:creationId xmlns:a16="http://schemas.microsoft.com/office/drawing/2014/main" id="{A23062C4-D89D-4A78-86BA-F195AB884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71334-7AB2-4375-BC7B-93B7E55FC293}"/>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2439700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37EC-BBC5-46F0-8997-4DADDEF0DD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C34977-C071-4F23-B843-74F6B8B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BAC857-5187-4C5F-9220-7197016C92D7}"/>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a:extLst>
              <a:ext uri="{FF2B5EF4-FFF2-40B4-BE49-F238E27FC236}">
                <a16:creationId xmlns:a16="http://schemas.microsoft.com/office/drawing/2014/main" id="{F52D565D-D388-4BED-976E-A5FC20003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55B62-B079-43DE-9292-CC1E8798B770}"/>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386570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1D0C-B02A-459F-BC02-ECAB241F985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46DAF1-9A5A-4B33-87B2-E6F13E02BBA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5F1720-4A9E-49A7-A5AF-00A6B95C5FAD}"/>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a:extLst>
              <a:ext uri="{FF2B5EF4-FFF2-40B4-BE49-F238E27FC236}">
                <a16:creationId xmlns:a16="http://schemas.microsoft.com/office/drawing/2014/main" id="{5F54D141-6FB0-4248-A358-9E20029E0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930F3-1A43-4929-A364-039E8509E0BD}"/>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4131846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E1A1-4B32-442A-A5E7-AC0B91B1E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5BC2B-E71D-41AB-8E28-29F561D51F7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5B1CF41-8B04-40A3-AF02-194AF66C8BA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BD2D95-7365-4DBD-8EA7-D93B42CC8FE5}"/>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6" name="Footer Placeholder 5">
            <a:extLst>
              <a:ext uri="{FF2B5EF4-FFF2-40B4-BE49-F238E27FC236}">
                <a16:creationId xmlns:a16="http://schemas.microsoft.com/office/drawing/2014/main" id="{D882DD46-839D-46BC-B9EE-58C256756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81A47-0BB2-4DF4-83EA-D064FBECC8C9}"/>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44657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A5AA-9751-4792-9017-606D748E7AA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B9CB19-0B60-4ED0-8FB3-B4D3011AA35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BD591B5-88FC-4D82-87D3-B4BC5C738DF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809874-AC6C-4057-B65C-10FACD0D20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4AC21-5C57-4A6D-B300-1D0CC013AC7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16251-2729-4FF9-8BFB-331FFA61B656}"/>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8" name="Footer Placeholder 7">
            <a:extLst>
              <a:ext uri="{FF2B5EF4-FFF2-40B4-BE49-F238E27FC236}">
                <a16:creationId xmlns:a16="http://schemas.microsoft.com/office/drawing/2014/main" id="{3DFA81A9-C399-44AE-BBAA-BD972DE86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565032-5122-42AF-91ED-5E4F3B7AB6C7}"/>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1707823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65CC-E60E-4C79-8F04-43785F115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A80836-F5D5-46FD-9774-BEE3C53CCCE7}"/>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4" name="Footer Placeholder 3">
            <a:extLst>
              <a:ext uri="{FF2B5EF4-FFF2-40B4-BE49-F238E27FC236}">
                <a16:creationId xmlns:a16="http://schemas.microsoft.com/office/drawing/2014/main" id="{ED53D93C-E89B-4F82-B9C5-D2F57508B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BA3B65-75C0-456D-A28E-4D9A3D345E1A}"/>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2230830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2CBD1-19A8-4934-99EA-C04E9AA33ADA}"/>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3" name="Footer Placeholder 2">
            <a:extLst>
              <a:ext uri="{FF2B5EF4-FFF2-40B4-BE49-F238E27FC236}">
                <a16:creationId xmlns:a16="http://schemas.microsoft.com/office/drawing/2014/main" id="{4313CC32-BF34-4EDA-AEEC-75193162E3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76E2BC-258A-4088-892B-7783167B8024}"/>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212567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844A-60AC-45F6-A237-25B73F758BF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BA4740-1458-406D-AC1B-FF1AD6F87D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931107-87D0-4EF4-AFD2-8CF8026C9D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BA3210-9B31-48BE-AB02-FF659F83EA6C}"/>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6" name="Footer Placeholder 5">
            <a:extLst>
              <a:ext uri="{FF2B5EF4-FFF2-40B4-BE49-F238E27FC236}">
                <a16:creationId xmlns:a16="http://schemas.microsoft.com/office/drawing/2014/main" id="{EAEF7B4E-35C9-412E-8221-6A72CA724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4B30F-1ED8-4C56-9E7A-987B5AA1CA97}"/>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38376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1808509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9BB5-6203-4D48-9AB1-6D8692D4FD2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4E49E5-769D-4CBB-9852-0020773643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37208F4-05BB-4E2D-B588-E9CED3B483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0C07F8-E755-4883-A247-E540762AA61E}"/>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6" name="Footer Placeholder 5">
            <a:extLst>
              <a:ext uri="{FF2B5EF4-FFF2-40B4-BE49-F238E27FC236}">
                <a16:creationId xmlns:a16="http://schemas.microsoft.com/office/drawing/2014/main" id="{8CA144A2-5EDB-46FA-A389-392E652938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6AB6D-3484-44F0-BCFF-BE78EE0263E1}"/>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25170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3FE7-B8BF-445C-A1D2-B0E3FCF4D9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B880B4-1C41-4585-9FF5-27498C516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A48D2B-D886-4AF8-A7D0-7C79737DC8B4}"/>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a:extLst>
              <a:ext uri="{FF2B5EF4-FFF2-40B4-BE49-F238E27FC236}">
                <a16:creationId xmlns:a16="http://schemas.microsoft.com/office/drawing/2014/main" id="{D146DF99-F88A-4FC2-8F83-77A482E52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CC641-E084-4467-95E3-681C7C41A8E8}"/>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67106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3BC1B-26C0-49A1-83B3-DD83406A793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671D74-97D0-4517-A69D-8784B9FD3F6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AF3B17-5D0F-429B-A3EA-6AB36C0799F6}"/>
              </a:ext>
            </a:extLst>
          </p:cNvPr>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a:extLst>
              <a:ext uri="{FF2B5EF4-FFF2-40B4-BE49-F238E27FC236}">
                <a16:creationId xmlns:a16="http://schemas.microsoft.com/office/drawing/2014/main" id="{1EE7A1BF-463F-4388-B9F7-5F8339C7F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BBFFF-BD28-44AC-A06E-D8E53B02B8AD}"/>
              </a:ext>
            </a:extLst>
          </p:cNvPr>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4341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B4B7A50-18A7-8244-B692-A4EDA6CAB88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34778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B4B7A50-18A7-8244-B692-A4EDA6CAB882}"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92705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B4B7A50-18A7-8244-B692-A4EDA6CAB882}" type="datetimeFigureOut">
              <a:rPr lang="en-US" smtClean="0"/>
              <a:t>1/25/22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28708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B4B7A50-18A7-8244-B692-A4EDA6CAB882}" type="datetimeFigureOut">
              <a:rPr lang="en-US" smtClean="0"/>
              <a:t>1/25/22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38040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B7A50-18A7-8244-B692-A4EDA6CAB882}" type="datetimeFigureOut">
              <a:rPr lang="en-US" smtClean="0"/>
              <a:t>1/25/22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132629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B4B7A50-18A7-8244-B692-A4EDA6CAB882}"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59083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B4B7A50-18A7-8244-B692-A4EDA6CAB882}"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716B8-A31E-F84E-AECB-AFF95A2B256A}" type="slidenum">
              <a:rPr lang="en-US" smtClean="0"/>
              <a:t>‹#›</a:t>
            </a:fld>
            <a:endParaRPr lang="en-US"/>
          </a:p>
        </p:txBody>
      </p:sp>
    </p:spTree>
    <p:extLst>
      <p:ext uri="{BB962C8B-B14F-4D97-AF65-F5344CB8AC3E}">
        <p14:creationId xmlns:p14="http://schemas.microsoft.com/office/powerpoint/2010/main" val="69985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B7A50-18A7-8244-B692-A4EDA6CAB882}" type="datetimeFigureOut">
              <a:rPr lang="en-US" smtClean="0"/>
              <a:t>1/25/22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716B8-A31E-F84E-AECB-AFF95A2B256A}" type="slidenum">
              <a:rPr lang="en-US" smtClean="0"/>
              <a:t>‹#›</a:t>
            </a:fld>
            <a:endParaRPr lang="en-US"/>
          </a:p>
        </p:txBody>
      </p:sp>
    </p:spTree>
    <p:extLst>
      <p:ext uri="{BB962C8B-B14F-4D97-AF65-F5344CB8AC3E}">
        <p14:creationId xmlns:p14="http://schemas.microsoft.com/office/powerpoint/2010/main" val="58846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8B07E-5D77-4BD7-8D6B-4691628978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98F05C-BE5E-4CD1-9C71-EED6728722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659CC5-58F6-4DD7-B2AC-E94AE70F6C2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4B7A50-18A7-8244-B692-A4EDA6CAB882}" type="datetimeFigureOut">
              <a:rPr lang="en-US" smtClean="0"/>
              <a:t>1/25/22</a:t>
            </a:fld>
            <a:endParaRPr lang="en-US"/>
          </a:p>
        </p:txBody>
      </p:sp>
      <p:sp>
        <p:nvSpPr>
          <p:cNvPr id="5" name="Footer Placeholder 4">
            <a:extLst>
              <a:ext uri="{FF2B5EF4-FFF2-40B4-BE49-F238E27FC236}">
                <a16:creationId xmlns:a16="http://schemas.microsoft.com/office/drawing/2014/main" id="{3DF454B5-02C4-482A-BE34-7BE6AAF58C3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A16218-1FC4-4B46-9EA4-0F0896DA8D2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9716B8-A31E-F84E-AECB-AFF95A2B256A}" type="slidenum">
              <a:rPr lang="en-US" smtClean="0"/>
              <a:t>‹#›</a:t>
            </a:fld>
            <a:endParaRPr lang="en-US"/>
          </a:p>
        </p:txBody>
      </p:sp>
    </p:spTree>
    <p:extLst>
      <p:ext uri="{BB962C8B-B14F-4D97-AF65-F5344CB8AC3E}">
        <p14:creationId xmlns:p14="http://schemas.microsoft.com/office/powerpoint/2010/main" val="571663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www.harpenden-history.org.uk/page_id__216_img__630.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s://www.huntleyarchives.com/preview.asp?image=1041121&amp;itemw=4&amp;itemf=0001&amp;itemstep=1&amp;itemx=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7005" y="1614127"/>
            <a:ext cx="4220309" cy="3686015"/>
          </a:xfrm>
        </p:spPr>
        <p:txBody>
          <a:bodyPr>
            <a:normAutofit/>
          </a:bodyPr>
          <a:lstStyle/>
          <a:p>
            <a:pPr algn="l"/>
            <a:r>
              <a:rPr lang="en-US" sz="5400" b="1" dirty="0">
                <a:solidFill>
                  <a:srgbClr val="FFC000"/>
                </a:solidFill>
                <a:latin typeface="Calibri" panose="020F0502020204030204" pitchFamily="34" charset="0"/>
                <a:cs typeface="Calibri" panose="020F0502020204030204" pitchFamily="34" charset="0"/>
              </a:rPr>
              <a:t>Home and </a:t>
            </a:r>
            <a:r>
              <a:rPr lang="en-US" sz="5400" b="1" dirty="0">
                <a:solidFill>
                  <a:srgbClr val="FFC000"/>
                </a:solidFill>
                <a:latin typeface="+mn-lt"/>
                <a:cs typeface="Calibri" panose="020F0502020204030204" pitchFamily="34" charset="0"/>
              </a:rPr>
              <a:t>belonging 2</a:t>
            </a:r>
            <a:br>
              <a:rPr lang="en-US" sz="3600" b="1" dirty="0">
                <a:solidFill>
                  <a:schemeClr val="tx1">
                    <a:lumMod val="65000"/>
                    <a:lumOff val="35000"/>
                  </a:schemeClr>
                </a:solidFill>
                <a:latin typeface="+mn-lt"/>
              </a:rPr>
            </a:br>
            <a:r>
              <a:rPr lang="en-US" sz="3600" b="1" dirty="0">
                <a:solidFill>
                  <a:schemeClr val="tx1">
                    <a:lumMod val="65000"/>
                    <a:lumOff val="35000"/>
                  </a:schemeClr>
                </a:solidFill>
                <a:latin typeface="+mn-lt"/>
              </a:rPr>
              <a:t>Why is </a:t>
            </a:r>
            <a:r>
              <a:rPr lang="en-US" sz="3600" b="1" dirty="0" err="1">
                <a:solidFill>
                  <a:schemeClr val="tx1">
                    <a:lumMod val="65000"/>
                    <a:lumOff val="35000"/>
                  </a:schemeClr>
                </a:solidFill>
                <a:latin typeface="+mn-lt"/>
              </a:rPr>
              <a:t>Highfield</a:t>
            </a:r>
            <a:r>
              <a:rPr lang="en-US" sz="3600" b="1" dirty="0">
                <a:solidFill>
                  <a:schemeClr val="tx1">
                    <a:lumMod val="65000"/>
                    <a:lumOff val="35000"/>
                  </a:schemeClr>
                </a:solidFill>
                <a:latin typeface="+mn-lt"/>
              </a:rPr>
              <a:t> Oval there at all?</a:t>
            </a:r>
            <a:endParaRPr lang="en-US" sz="3600" b="1" dirty="0">
              <a:solidFill>
                <a:schemeClr val="tx1">
                  <a:lumMod val="65000"/>
                  <a:lumOff val="35000"/>
                </a:schemeClr>
              </a:solidFill>
              <a:latin typeface="+mn-lt"/>
              <a:cs typeface="Calibri" panose="020F050202020403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BFD78A34-42A9-41DE-BF24-88A2A907B1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5701" y="297501"/>
            <a:ext cx="2286202" cy="67443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85DD347-9F77-4FD4-8E4D-A2A9B8A55041}"/>
              </a:ext>
            </a:extLst>
          </p:cNvPr>
          <p:cNvPicPr>
            <a:picLocks noChangeAspect="1"/>
          </p:cNvPicPr>
          <p:nvPr/>
        </p:nvPicPr>
        <p:blipFill>
          <a:blip r:embed="rId4"/>
          <a:stretch>
            <a:fillRect/>
          </a:stretch>
        </p:blipFill>
        <p:spPr>
          <a:xfrm>
            <a:off x="373767" y="5800356"/>
            <a:ext cx="2160000" cy="825517"/>
          </a:xfrm>
          <a:prstGeom prst="rect">
            <a:avLst/>
          </a:prstGeom>
        </p:spPr>
      </p:pic>
      <p:sp>
        <p:nvSpPr>
          <p:cNvPr id="3" name="Rectangle 2">
            <a:extLst>
              <a:ext uri="{FF2B5EF4-FFF2-40B4-BE49-F238E27FC236}">
                <a16:creationId xmlns:a16="http://schemas.microsoft.com/office/drawing/2014/main" id="{789A8F7F-CBFE-459E-8C13-C6D33B61C08B}"/>
              </a:ext>
            </a:extLst>
          </p:cNvPr>
          <p:cNvSpPr/>
          <p:nvPr/>
        </p:nvSpPr>
        <p:spPr>
          <a:xfrm>
            <a:off x="7061982" y="6058708"/>
            <a:ext cx="1452948" cy="461665"/>
          </a:xfrm>
          <a:prstGeom prst="rect">
            <a:avLst/>
          </a:prstGeom>
        </p:spPr>
        <p:txBody>
          <a:bodyPr wrap="square">
            <a:spAutoFit/>
          </a:bodyPr>
          <a:lstStyle/>
          <a:p>
            <a:r>
              <a:rPr lang="en-US" sz="2400" b="1" dirty="0">
                <a:solidFill>
                  <a:schemeClr val="tx1">
                    <a:lumMod val="65000"/>
                    <a:lumOff val="35000"/>
                  </a:schemeClr>
                </a:solidFill>
                <a:cs typeface="Calibri" panose="020F0502020204030204" pitchFamily="34" charset="0"/>
              </a:rPr>
              <a:t>HISTORY</a:t>
            </a:r>
            <a:r>
              <a:rPr lang="en-US" b="1" dirty="0">
                <a:solidFill>
                  <a:schemeClr val="tx1">
                    <a:lumMod val="65000"/>
                    <a:lumOff val="35000"/>
                  </a:schemeClr>
                </a:solidFill>
              </a:rPr>
              <a:t> </a:t>
            </a:r>
            <a:endParaRPr lang="en-GB" dirty="0"/>
          </a:p>
        </p:txBody>
      </p:sp>
      <p:pic>
        <p:nvPicPr>
          <p:cNvPr id="9" name="Picture 8" descr="A white and black clock&#10;&#10;Description automatically generated">
            <a:extLst>
              <a:ext uri="{FF2B5EF4-FFF2-40B4-BE49-F238E27FC236}">
                <a16:creationId xmlns:a16="http://schemas.microsoft.com/office/drawing/2014/main" id="{352712B9-07B8-4D25-8C91-EABA75F5E5D2}"/>
              </a:ext>
            </a:extLst>
          </p:cNvPr>
          <p:cNvPicPr>
            <a:picLocks noChangeAspect="1"/>
          </p:cNvPicPr>
          <p:nvPr/>
        </p:nvPicPr>
        <p:blipFill>
          <a:blip r:embed="rId5"/>
          <a:stretch>
            <a:fillRect/>
          </a:stretch>
        </p:blipFill>
        <p:spPr>
          <a:xfrm>
            <a:off x="8240378" y="5877738"/>
            <a:ext cx="697976" cy="720000"/>
          </a:xfrm>
          <a:prstGeom prst="rect">
            <a:avLst/>
          </a:prstGeom>
        </p:spPr>
      </p:pic>
      <p:pic>
        <p:nvPicPr>
          <p:cNvPr id="4" name="Picture 3">
            <a:extLst>
              <a:ext uri="{FF2B5EF4-FFF2-40B4-BE49-F238E27FC236}">
                <a16:creationId xmlns:a16="http://schemas.microsoft.com/office/drawing/2014/main" id="{A7871FC8-FDE0-47A7-8CD8-2D1E578CC1D2}"/>
              </a:ext>
            </a:extLst>
          </p:cNvPr>
          <p:cNvPicPr>
            <a:picLocks noChangeAspect="1"/>
          </p:cNvPicPr>
          <p:nvPr/>
        </p:nvPicPr>
        <p:blipFill rotWithShape="1">
          <a:blip r:embed="rId6"/>
          <a:srcRect l="33129" r="31570"/>
          <a:stretch/>
        </p:blipFill>
        <p:spPr>
          <a:xfrm>
            <a:off x="373767" y="1552533"/>
            <a:ext cx="4220309" cy="3942010"/>
          </a:xfrm>
          <a:prstGeom prst="rect">
            <a:avLst/>
          </a:prstGeom>
        </p:spPr>
      </p:pic>
    </p:spTree>
    <p:extLst>
      <p:ext uri="{BB962C8B-B14F-4D97-AF65-F5344CB8AC3E}">
        <p14:creationId xmlns:p14="http://schemas.microsoft.com/office/powerpoint/2010/main" val="3450003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05380-1A0E-4722-8D23-7F718AB03C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91639" y="1911732"/>
            <a:ext cx="5691711" cy="4166389"/>
          </a:xfrm>
          <a:prstGeom prst="rect">
            <a:avLst/>
          </a:prstGeom>
        </p:spPr>
      </p:pic>
      <p:sp>
        <p:nvSpPr>
          <p:cNvPr id="4" name="TextBox 3">
            <a:extLst>
              <a:ext uri="{FF2B5EF4-FFF2-40B4-BE49-F238E27FC236}">
                <a16:creationId xmlns:a16="http://schemas.microsoft.com/office/drawing/2014/main" id="{DD9758ED-D1AA-4C5A-A39A-1A1578769C98}"/>
              </a:ext>
            </a:extLst>
          </p:cNvPr>
          <p:cNvSpPr txBox="1"/>
          <p:nvPr/>
        </p:nvSpPr>
        <p:spPr>
          <a:xfrm>
            <a:off x="1607231" y="6035917"/>
            <a:ext cx="5691711" cy="646331"/>
          </a:xfrm>
          <a:prstGeom prst="rect">
            <a:avLst/>
          </a:prstGeom>
          <a:noFill/>
        </p:spPr>
        <p:txBody>
          <a:bodyPr wrap="square" rtlCol="0">
            <a:spAutoFit/>
          </a:bodyPr>
          <a:lstStyle/>
          <a:p>
            <a:pPr algn="ctr"/>
            <a:r>
              <a:rPr lang="en-GB" cap="all" dirty="0"/>
              <a:t>A mother and three children in a slum dwelling, </a:t>
            </a:r>
          </a:p>
          <a:p>
            <a:pPr algn="ctr"/>
            <a:r>
              <a:rPr lang="en-GB" cap="all" dirty="0" err="1"/>
              <a:t>Wellcome</a:t>
            </a:r>
            <a:r>
              <a:rPr lang="en-GB" cap="all" dirty="0"/>
              <a:t> Collection, CC by 4.0 (print 3)</a:t>
            </a:r>
          </a:p>
        </p:txBody>
      </p:sp>
      <p:pic>
        <p:nvPicPr>
          <p:cNvPr id="6" name="Picture 5" descr="A picture containing drawing&#10;&#10;Description automatically generated">
            <a:extLst>
              <a:ext uri="{FF2B5EF4-FFF2-40B4-BE49-F238E27FC236}">
                <a16:creationId xmlns:a16="http://schemas.microsoft.com/office/drawing/2014/main" id="{A3D2A22A-B239-4212-9E35-FE3C084328D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353" y="115865"/>
            <a:ext cx="1830508" cy="540000"/>
          </a:xfrm>
          <a:prstGeom prst="rect">
            <a:avLst/>
          </a:prstGeom>
        </p:spPr>
      </p:pic>
      <p:sp>
        <p:nvSpPr>
          <p:cNvPr id="10" name="Title 1">
            <a:extLst>
              <a:ext uri="{FF2B5EF4-FFF2-40B4-BE49-F238E27FC236}">
                <a16:creationId xmlns:a16="http://schemas.microsoft.com/office/drawing/2014/main" id="{D33C6358-8B6C-446C-9057-34BE9B3DDC68}"/>
              </a:ext>
            </a:extLst>
          </p:cNvPr>
          <p:cNvSpPr txBox="1">
            <a:spLocks noGrp="1"/>
          </p:cNvSpPr>
          <p:nvPr>
            <p:ph type="title"/>
          </p:nvPr>
        </p:nvSpPr>
        <p:spPr>
          <a:xfrm>
            <a:off x="457200" y="635872"/>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a:t>
            </a:r>
            <a:r>
              <a:rPr kumimoji="0" lang="en-US" sz="3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0045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l="8605" t="6793" r="7664" b="5966"/>
          <a:stretch/>
        </p:blipFill>
        <p:spPr>
          <a:xfrm>
            <a:off x="4355564" y="1686315"/>
            <a:ext cx="2815258" cy="4293268"/>
          </a:xfrm>
          <a:prstGeom prst="rect">
            <a:avLst/>
          </a:prstGeom>
        </p:spPr>
      </p:pic>
      <p:pic>
        <p:nvPicPr>
          <p:cNvPr id="7" name="Picture 6" descr="Poor Victorian boy.pn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4581" y="1686315"/>
            <a:ext cx="2489560" cy="428822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19513F4E-0608-4263-B6CD-5568ED4520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sp>
        <p:nvSpPr>
          <p:cNvPr id="10" name="Rectangle 9">
            <a:extLst>
              <a:ext uri="{FF2B5EF4-FFF2-40B4-BE49-F238E27FC236}">
                <a16:creationId xmlns:a16="http://schemas.microsoft.com/office/drawing/2014/main" id="{68BC6B64-37CF-4628-A84A-25D852AF3132}"/>
              </a:ext>
            </a:extLst>
          </p:cNvPr>
          <p:cNvSpPr/>
          <p:nvPr/>
        </p:nvSpPr>
        <p:spPr>
          <a:xfrm>
            <a:off x="1744580" y="5979583"/>
            <a:ext cx="5426241" cy="646331"/>
          </a:xfrm>
          <a:prstGeom prst="rect">
            <a:avLst/>
          </a:prstGeom>
        </p:spPr>
        <p:txBody>
          <a:bodyPr wrap="square">
            <a:spAutoFit/>
          </a:bodyPr>
          <a:lstStyle/>
          <a:p>
            <a:pPr algn="ctr"/>
            <a:r>
              <a:rPr lang="en-US" cap="all" dirty="0"/>
              <a:t>Homeless boys in London 1869, Action for Children (print 1 and 2)</a:t>
            </a:r>
            <a:endParaRPr lang="en-US" sz="1600" cap="all" dirty="0"/>
          </a:p>
        </p:txBody>
      </p:sp>
      <p:sp>
        <p:nvSpPr>
          <p:cNvPr id="16" name="Title 1">
            <a:extLst>
              <a:ext uri="{FF2B5EF4-FFF2-40B4-BE49-F238E27FC236}">
                <a16:creationId xmlns:a16="http://schemas.microsoft.com/office/drawing/2014/main" id="{F8E5F14C-44BF-4478-BC52-AC278CD14CBE}"/>
              </a:ext>
            </a:extLst>
          </p:cNvPr>
          <p:cNvSpPr txBox="1">
            <a:spLocks noGrp="1"/>
          </p:cNvSpPr>
          <p:nvPr>
            <p:ph type="title"/>
          </p:nvPr>
        </p:nvSpPr>
        <p:spPr>
          <a:xfrm>
            <a:off x="457199" y="446637"/>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a:t>
            </a:r>
            <a:r>
              <a:rPr kumimoji="0" lang="en-US" sz="3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72178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2DF68D-FE63-45B8-AB19-BBC6C1F413F0}"/>
              </a:ext>
            </a:extLst>
          </p:cNvPr>
          <p:cNvSpPr txBox="1"/>
          <p:nvPr/>
        </p:nvSpPr>
        <p:spPr>
          <a:xfrm>
            <a:off x="931333" y="1737793"/>
            <a:ext cx="7281333" cy="3970318"/>
          </a:xfrm>
          <a:prstGeom prst="rect">
            <a:avLst/>
          </a:prstGeom>
          <a:solidFill>
            <a:srgbClr val="FFC000">
              <a:alpha val="5000"/>
            </a:srgbClr>
          </a:solidFill>
          <a:ln>
            <a:solidFill>
              <a:schemeClr val="tx1"/>
            </a:solidFill>
          </a:ln>
        </p:spPr>
        <p:txBody>
          <a:bodyPr wrap="square" rtlCol="0">
            <a:spAutoFit/>
          </a:bodyPr>
          <a:lstStyle/>
          <a:p>
            <a:r>
              <a:rPr lang="en-GB" dirty="0"/>
              <a:t>‘</a:t>
            </a:r>
            <a:r>
              <a:rPr lang="en-GB" dirty="0">
                <a:latin typeface="Bookman Old Style" panose="02050604050505020204" pitchFamily="18" charset="0"/>
              </a:rPr>
              <a:t>The entrance of this boy to the Home was a sight to be remembered; his  raggedness was simply indescribable, and he  looked as though he had never been washed from the time he was born. </a:t>
            </a:r>
          </a:p>
          <a:p>
            <a:endParaRPr lang="en-GB" dirty="0">
              <a:latin typeface="Bookman Old Style" panose="02050604050505020204" pitchFamily="18" charset="0"/>
            </a:endParaRPr>
          </a:p>
          <a:p>
            <a:r>
              <a:rPr lang="en-GB" dirty="0">
                <a:latin typeface="Bookman Old Style" panose="02050604050505020204" pitchFamily="18" charset="0"/>
              </a:rPr>
              <a:t> “How did you pick up a living, Harry?”</a:t>
            </a:r>
          </a:p>
          <a:p>
            <a:endParaRPr lang="en-GB" dirty="0">
              <a:latin typeface="Bookman Old Style" panose="02050604050505020204" pitchFamily="18" charset="0"/>
            </a:endParaRPr>
          </a:p>
          <a:p>
            <a:r>
              <a:rPr lang="en-GB" dirty="0">
                <a:latin typeface="Bookman Old Style" panose="02050604050505020204" pitchFamily="18" charset="0"/>
              </a:rPr>
              <a:t>”Selling matches sir.”</a:t>
            </a:r>
          </a:p>
          <a:p>
            <a:endParaRPr lang="en-GB" dirty="0">
              <a:latin typeface="Bookman Old Style" panose="02050604050505020204" pitchFamily="18" charset="0"/>
            </a:endParaRPr>
          </a:p>
          <a:p>
            <a:r>
              <a:rPr lang="en-GB" dirty="0">
                <a:latin typeface="Bookman Old Style" panose="02050604050505020204" pitchFamily="18" charset="0"/>
              </a:rPr>
              <a:t>[….] he had a home of a kind, to which he was expected to bring fourpence every night, excepting Sunday, when he had to bring two shillings. Failing this he had to spend the night in the streets, into which, if he dared to return without the money, he was brutally kicked like a dog.”</a:t>
            </a:r>
          </a:p>
        </p:txBody>
      </p:sp>
      <p:sp>
        <p:nvSpPr>
          <p:cNvPr id="5" name="TextBox 4">
            <a:extLst>
              <a:ext uri="{FF2B5EF4-FFF2-40B4-BE49-F238E27FC236}">
                <a16:creationId xmlns:a16="http://schemas.microsoft.com/office/drawing/2014/main" id="{CB58EE6F-68EC-479A-8FD2-C9F1E0094A55}"/>
              </a:ext>
            </a:extLst>
          </p:cNvPr>
          <p:cNvSpPr txBox="1"/>
          <p:nvPr/>
        </p:nvSpPr>
        <p:spPr>
          <a:xfrm>
            <a:off x="931332" y="5708111"/>
            <a:ext cx="7281333" cy="646331"/>
          </a:xfrm>
          <a:prstGeom prst="rect">
            <a:avLst/>
          </a:prstGeom>
          <a:noFill/>
        </p:spPr>
        <p:txBody>
          <a:bodyPr wrap="square" rtlCol="0">
            <a:spAutoFit/>
          </a:bodyPr>
          <a:lstStyle/>
          <a:p>
            <a:r>
              <a:rPr lang="en-GB" dirty="0"/>
              <a:t>Extract from </a:t>
            </a:r>
            <a:r>
              <a:rPr lang="en-GB" i="1" dirty="0"/>
              <a:t>New Zealand Methodist </a:t>
            </a:r>
            <a:r>
              <a:rPr lang="en-GB" dirty="0"/>
              <a:t>journal, reproduced in </a:t>
            </a:r>
            <a:r>
              <a:rPr lang="en-GB" i="1" dirty="0"/>
              <a:t>The Life of the Reverend Thomas Bowman Stephenson, William Bradfield, 1913</a:t>
            </a:r>
          </a:p>
        </p:txBody>
      </p:sp>
      <p:sp>
        <p:nvSpPr>
          <p:cNvPr id="6" name="Title 1">
            <a:extLst>
              <a:ext uri="{FF2B5EF4-FFF2-40B4-BE49-F238E27FC236}">
                <a16:creationId xmlns:a16="http://schemas.microsoft.com/office/drawing/2014/main" id="{6DBA9277-4F48-4003-AB75-DAB358109741}"/>
              </a:ext>
            </a:extLst>
          </p:cNvPr>
          <p:cNvSpPr txBox="1">
            <a:spLocks noGrp="1"/>
          </p:cNvSpPr>
          <p:nvPr>
            <p:ph type="title"/>
          </p:nvPr>
        </p:nvSpPr>
        <p:spPr>
          <a:xfrm>
            <a:off x="457199" y="446637"/>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a:t>
            </a:r>
            <a:r>
              <a:rPr kumimoji="0" lang="en-US" sz="3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1539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1C697-68FA-41FC-99AC-9DBDDA6085AC}"/>
              </a:ext>
            </a:extLst>
          </p:cNvPr>
          <p:cNvSpPr txBox="1"/>
          <p:nvPr/>
        </p:nvSpPr>
        <p:spPr>
          <a:xfrm>
            <a:off x="551636" y="1837353"/>
            <a:ext cx="8006658" cy="3693319"/>
          </a:xfrm>
          <a:prstGeom prst="rect">
            <a:avLst/>
          </a:prstGeom>
          <a:solidFill>
            <a:srgbClr val="FFC000">
              <a:alpha val="5000"/>
            </a:srgbClr>
          </a:solidFill>
          <a:ln>
            <a:solidFill>
              <a:schemeClr val="tx1"/>
            </a:solidFill>
          </a:ln>
        </p:spPr>
        <p:txBody>
          <a:bodyPr wrap="square" rtlCol="0">
            <a:spAutoFit/>
          </a:bodyPr>
          <a:lstStyle/>
          <a:p>
            <a:r>
              <a:rPr lang="en-GB" b="1" dirty="0"/>
              <a:t>Meeting children's needs</a:t>
            </a:r>
          </a:p>
          <a:p>
            <a:r>
              <a:rPr lang="en-GB" dirty="0">
                <a:latin typeface="Bookman Old Style" panose="02050604050505020204" pitchFamily="18" charset="0"/>
              </a:rPr>
              <a:t>The following cases are illustrative of the work done at the branch for the children of need:-</a:t>
            </a:r>
          </a:p>
          <a:p>
            <a:r>
              <a:rPr lang="en-GB" dirty="0">
                <a:latin typeface="Bookman Old Style" panose="02050604050505020204" pitchFamily="18" charset="0"/>
              </a:rPr>
              <a:t>Girl of 11. One of six orphan children living with a married sister who cannot afford to keep them.</a:t>
            </a:r>
            <a:br>
              <a:rPr lang="en-GB" dirty="0">
                <a:latin typeface="Bookman Old Style" panose="02050604050505020204" pitchFamily="18" charset="0"/>
              </a:rPr>
            </a:br>
            <a:r>
              <a:rPr lang="en-GB" dirty="0">
                <a:latin typeface="Bookman Old Style" panose="02050604050505020204" pitchFamily="18" charset="0"/>
              </a:rPr>
              <a:t>Boy of 12.  Father, of bad character, Mother left with seven children.</a:t>
            </a:r>
            <a:br>
              <a:rPr lang="en-GB" dirty="0">
                <a:latin typeface="Bookman Old Style" panose="02050604050505020204" pitchFamily="18" charset="0"/>
              </a:rPr>
            </a:br>
            <a:r>
              <a:rPr lang="en-GB" dirty="0">
                <a:latin typeface="Bookman Old Style" panose="02050604050505020204" pitchFamily="18" charset="0"/>
              </a:rPr>
              <a:t>Girl of 12.  Father dead. Mother left with six children under fourteen.</a:t>
            </a:r>
            <a:br>
              <a:rPr lang="en-GB" dirty="0">
                <a:latin typeface="Bookman Old Style" panose="02050604050505020204" pitchFamily="18" charset="0"/>
              </a:rPr>
            </a:br>
            <a:r>
              <a:rPr lang="en-GB" dirty="0">
                <a:latin typeface="Bookman Old Style" panose="02050604050505020204" pitchFamily="18" charset="0"/>
              </a:rPr>
              <a:t>Boy of 14.  Father and mother died of consumption.  Boy needs care and training.</a:t>
            </a:r>
            <a:br>
              <a:rPr lang="en-GB" dirty="0">
                <a:latin typeface="Bookman Old Style" panose="02050604050505020204" pitchFamily="18" charset="0"/>
              </a:rPr>
            </a:br>
            <a:r>
              <a:rPr lang="en-GB" dirty="0">
                <a:latin typeface="Bookman Old Style" panose="02050604050505020204" pitchFamily="18" charset="0"/>
              </a:rPr>
              <a:t>Girl of 13.  Mother in prison for neglecting child.</a:t>
            </a:r>
            <a:br>
              <a:rPr lang="en-GB" dirty="0">
                <a:latin typeface="Bookman Old Style" panose="02050604050505020204" pitchFamily="18" charset="0"/>
              </a:rPr>
            </a:br>
            <a:r>
              <a:rPr lang="en-GB" dirty="0">
                <a:latin typeface="Bookman Old Style" panose="02050604050505020204" pitchFamily="18" charset="0"/>
              </a:rPr>
              <a:t>Boys of 7 and 10.  Father died four years ago leaving widow with four boys.  Mother cannot get work as she is suffering with lupus in the face.</a:t>
            </a:r>
          </a:p>
        </p:txBody>
      </p:sp>
      <p:sp>
        <p:nvSpPr>
          <p:cNvPr id="4" name="Title 1">
            <a:extLst>
              <a:ext uri="{FF2B5EF4-FFF2-40B4-BE49-F238E27FC236}">
                <a16:creationId xmlns:a16="http://schemas.microsoft.com/office/drawing/2014/main" id="{653E7A04-70EF-4B3D-96E5-D402B2FC5510}"/>
              </a:ext>
            </a:extLst>
          </p:cNvPr>
          <p:cNvSpPr txBox="1">
            <a:spLocks noGrp="1"/>
          </p:cNvSpPr>
          <p:nvPr>
            <p:ph type="title"/>
          </p:nvPr>
        </p:nvSpPr>
        <p:spPr>
          <a:xfrm>
            <a:off x="434148" y="623842"/>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a:t>
            </a:r>
            <a:r>
              <a:rPr kumimoji="0" lang="en-US" sz="3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p>
        </p:txBody>
      </p:sp>
      <p:pic>
        <p:nvPicPr>
          <p:cNvPr id="5" name="Picture 4" descr="A picture containing drawing&#10;&#10;Description automatically generated">
            <a:extLst>
              <a:ext uri="{FF2B5EF4-FFF2-40B4-BE49-F238E27FC236}">
                <a16:creationId xmlns:a16="http://schemas.microsoft.com/office/drawing/2014/main" id="{ED174CE6-A82B-4487-BF53-8F08DB2E70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83842"/>
            <a:ext cx="1830508" cy="540000"/>
          </a:xfrm>
          <a:prstGeom prst="rect">
            <a:avLst/>
          </a:prstGeom>
        </p:spPr>
      </p:pic>
      <p:sp>
        <p:nvSpPr>
          <p:cNvPr id="6" name="TextBox 5">
            <a:extLst>
              <a:ext uri="{FF2B5EF4-FFF2-40B4-BE49-F238E27FC236}">
                <a16:creationId xmlns:a16="http://schemas.microsoft.com/office/drawing/2014/main" id="{B74D4D05-E4F5-4055-B805-A54CDBB363D6}"/>
              </a:ext>
            </a:extLst>
          </p:cNvPr>
          <p:cNvSpPr txBox="1"/>
          <p:nvPr/>
        </p:nvSpPr>
        <p:spPr>
          <a:xfrm>
            <a:off x="551636" y="5530672"/>
            <a:ext cx="8229600" cy="923330"/>
          </a:xfrm>
          <a:prstGeom prst="rect">
            <a:avLst/>
          </a:prstGeom>
          <a:noFill/>
        </p:spPr>
        <p:txBody>
          <a:bodyPr wrap="square" rtlCol="0">
            <a:spAutoFit/>
          </a:bodyPr>
          <a:lstStyle/>
          <a:p>
            <a:r>
              <a:rPr lang="en-GB" dirty="0"/>
              <a:t>EXTRACT FROM ‘HIGHWAYS AND HEDGES’ NCH JOURNAL, 1915, PROVIDING AN UPDATE ON THE NEW HARPENDEN CHILDREN’S HOME AND DESCRIBING THE BACKGROUNDS OF THE CHILDREN.</a:t>
            </a:r>
          </a:p>
        </p:txBody>
      </p:sp>
    </p:spTree>
    <p:extLst>
      <p:ext uri="{BB962C8B-B14F-4D97-AF65-F5344CB8AC3E}">
        <p14:creationId xmlns:p14="http://schemas.microsoft.com/office/powerpoint/2010/main" val="2484201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E31A0BE-98C6-4C83-840D-66BF0FF0B011}"/>
              </a:ext>
            </a:extLst>
          </p:cNvPr>
          <p:cNvGraphicFramePr>
            <a:graphicFrameLocks noGrp="1"/>
          </p:cNvGraphicFramePr>
          <p:nvPr>
            <p:extLst>
              <p:ext uri="{D42A27DB-BD31-4B8C-83A1-F6EECF244321}">
                <p14:modId xmlns:p14="http://schemas.microsoft.com/office/powerpoint/2010/main" val="1585363239"/>
              </p:ext>
            </p:extLst>
          </p:nvPr>
        </p:nvGraphicFramePr>
        <p:xfrm>
          <a:off x="245560" y="2705078"/>
          <a:ext cx="8652880" cy="3810000"/>
        </p:xfrm>
        <a:graphic>
          <a:graphicData uri="http://schemas.openxmlformats.org/drawingml/2006/table">
            <a:tbl>
              <a:tblPr firstRow="1" bandRow="1">
                <a:tableStyleId>{16D9F66E-5EB9-4882-86FB-DCBF35E3C3E4}</a:tableStyleId>
              </a:tblPr>
              <a:tblGrid>
                <a:gridCol w="2163220">
                  <a:extLst>
                    <a:ext uri="{9D8B030D-6E8A-4147-A177-3AD203B41FA5}">
                      <a16:colId xmlns:a16="http://schemas.microsoft.com/office/drawing/2014/main" val="1143539795"/>
                    </a:ext>
                  </a:extLst>
                </a:gridCol>
                <a:gridCol w="2163220">
                  <a:extLst>
                    <a:ext uri="{9D8B030D-6E8A-4147-A177-3AD203B41FA5}">
                      <a16:colId xmlns:a16="http://schemas.microsoft.com/office/drawing/2014/main" val="4065146623"/>
                    </a:ext>
                  </a:extLst>
                </a:gridCol>
                <a:gridCol w="2163220">
                  <a:extLst>
                    <a:ext uri="{9D8B030D-6E8A-4147-A177-3AD203B41FA5}">
                      <a16:colId xmlns:a16="http://schemas.microsoft.com/office/drawing/2014/main" val="3719289942"/>
                    </a:ext>
                  </a:extLst>
                </a:gridCol>
                <a:gridCol w="2163220">
                  <a:extLst>
                    <a:ext uri="{9D8B030D-6E8A-4147-A177-3AD203B41FA5}">
                      <a16:colId xmlns:a16="http://schemas.microsoft.com/office/drawing/2014/main" val="3593798990"/>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0" kern="1200" dirty="0">
                          <a:solidFill>
                            <a:schemeClr val="dk1"/>
                          </a:solidFill>
                          <a:effectLst/>
                          <a:latin typeface="+mn-lt"/>
                          <a:ea typeface="+mn-ea"/>
                          <a:cs typeface="+mn-cs"/>
                        </a:rPr>
                        <a:t>Many people died young due to poor health care, pollution and disease. There was no National Health Service.</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0" kern="1200" dirty="0">
                          <a:solidFill>
                            <a:schemeClr val="dk1"/>
                          </a:solidFill>
                          <a:effectLst/>
                          <a:latin typeface="+mn-lt"/>
                          <a:ea typeface="+mn-ea"/>
                          <a:cs typeface="+mn-cs"/>
                        </a:rPr>
                        <a:t>Very poor people lived in filthy, overcrowded slums. Several families shared one house and an outside toilet.  </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0" kern="1200" dirty="0">
                          <a:solidFill>
                            <a:schemeClr val="dk1"/>
                          </a:solidFill>
                          <a:effectLst/>
                          <a:latin typeface="+mn-lt"/>
                          <a:ea typeface="+mn-ea"/>
                          <a:cs typeface="+mn-cs"/>
                        </a:rPr>
                        <a:t>There were many large industries, such as shipbuilding, and many factories and workshops. </a:t>
                      </a:r>
                    </a:p>
                    <a:p>
                      <a:endParaRPr lang="en-GB" sz="1700" b="0" dirty="0"/>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0" kern="1200" dirty="0">
                          <a:solidFill>
                            <a:schemeClr val="dk1"/>
                          </a:solidFill>
                          <a:effectLst/>
                          <a:latin typeface="+mn-lt"/>
                          <a:ea typeface="+mn-ea"/>
                          <a:cs typeface="+mn-cs"/>
                        </a:rPr>
                        <a:t>Many people came to London looking for work. By the end of the 19</a:t>
                      </a:r>
                      <a:r>
                        <a:rPr lang="en-GB" sz="1700" b="0" kern="1200" baseline="30000" dirty="0">
                          <a:solidFill>
                            <a:schemeClr val="dk1"/>
                          </a:solidFill>
                          <a:effectLst/>
                          <a:latin typeface="+mn-lt"/>
                          <a:ea typeface="+mn-ea"/>
                          <a:cs typeface="+mn-cs"/>
                        </a:rPr>
                        <a:t>th</a:t>
                      </a:r>
                      <a:r>
                        <a:rPr lang="en-GB" sz="1700" b="0" kern="1200" dirty="0">
                          <a:solidFill>
                            <a:schemeClr val="dk1"/>
                          </a:solidFill>
                          <a:effectLst/>
                          <a:latin typeface="+mn-lt"/>
                          <a:ea typeface="+mn-ea"/>
                          <a:cs typeface="+mn-cs"/>
                        </a:rPr>
                        <a:t> century London was five times bigger than at the start. </a:t>
                      </a:r>
                    </a:p>
                  </a:txBody>
                  <a:tcPr>
                    <a:solidFill>
                      <a:schemeClr val="bg1"/>
                    </a:solidFill>
                  </a:tcPr>
                </a:tc>
                <a:extLst>
                  <a:ext uri="{0D108BD9-81ED-4DB2-BD59-A6C34878D82A}">
                    <a16:rowId xmlns:a16="http://schemas.microsoft.com/office/drawing/2014/main" val="19685550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0" kern="1200" dirty="0">
                          <a:solidFill>
                            <a:schemeClr val="dk1"/>
                          </a:solidFill>
                          <a:effectLst/>
                          <a:latin typeface="+mn-lt"/>
                          <a:ea typeface="+mn-ea"/>
                          <a:cs typeface="+mn-cs"/>
                        </a:rPr>
                        <a:t>Employers were able to pay very low wages because there were lots of people desperate for work.</a:t>
                      </a:r>
                    </a:p>
                    <a:p>
                      <a:endParaRPr lang="en-GB" sz="1700" b="0" dirty="0"/>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0" kern="1200" dirty="0">
                          <a:solidFill>
                            <a:schemeClr val="dk1"/>
                          </a:solidFill>
                          <a:effectLst/>
                          <a:latin typeface="+mn-lt"/>
                          <a:ea typeface="+mn-ea"/>
                          <a:cs typeface="+mn-cs"/>
                        </a:rPr>
                        <a:t>There was very little financial support (money) from the Government to help families in poverty. </a:t>
                      </a:r>
                      <a:endParaRPr lang="en-GB" sz="1800"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700" b="0" kern="1200" dirty="0">
                        <a:solidFill>
                          <a:schemeClr val="dk1"/>
                        </a:solidFill>
                        <a:effectLst/>
                        <a:latin typeface="+mn-lt"/>
                        <a:ea typeface="+mn-ea"/>
                        <a:cs typeface="+mn-cs"/>
                      </a:endParaRPr>
                    </a:p>
                  </a:txBody>
                  <a:tcPr>
                    <a:solidFill>
                      <a:schemeClr val="bg1"/>
                    </a:solidFill>
                  </a:tcPr>
                </a:tc>
                <a:tc>
                  <a:txBody>
                    <a:bodyPr/>
                    <a:lstStyle/>
                    <a:p>
                      <a:r>
                        <a:rPr lang="en-GB" sz="1700" b="0" dirty="0"/>
                        <a:t>The smoke from the factories – and from people’s homes, steam boats and steam engines – polluted  the air. </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kern="1200" dirty="0">
                          <a:solidFill>
                            <a:schemeClr val="dk1"/>
                          </a:solidFill>
                          <a:effectLst/>
                          <a:latin typeface="+mn-lt"/>
                          <a:ea typeface="+mn-ea"/>
                          <a:cs typeface="+mn-cs"/>
                        </a:rPr>
                        <a:t>Help for those</a:t>
                      </a:r>
                      <a:r>
                        <a:rPr lang="en-GB" sz="1700" kern="1200" baseline="0" dirty="0">
                          <a:solidFill>
                            <a:schemeClr val="dk1"/>
                          </a:solidFill>
                          <a:effectLst/>
                          <a:latin typeface="+mn-lt"/>
                          <a:ea typeface="+mn-ea"/>
                          <a:cs typeface="+mn-cs"/>
                        </a:rPr>
                        <a:t> in extreme poverty was mainly through workhouses, giving </a:t>
                      </a:r>
                      <a:r>
                        <a:rPr lang="en-GB" sz="1700" kern="1200" dirty="0">
                          <a:solidFill>
                            <a:schemeClr val="dk1"/>
                          </a:solidFill>
                          <a:effectLst/>
                          <a:latin typeface="+mn-lt"/>
                          <a:ea typeface="+mn-ea"/>
                          <a:cs typeface="+mn-cs"/>
                        </a:rPr>
                        <a:t>food and shelter in return for hard</a:t>
                      </a:r>
                      <a:r>
                        <a:rPr lang="en-GB" sz="1700" kern="1200" baseline="0" dirty="0">
                          <a:solidFill>
                            <a:schemeClr val="dk1"/>
                          </a:solidFill>
                          <a:effectLst/>
                          <a:latin typeface="+mn-lt"/>
                          <a:ea typeface="+mn-ea"/>
                          <a:cs typeface="+mn-cs"/>
                        </a:rPr>
                        <a:t> </a:t>
                      </a:r>
                      <a:r>
                        <a:rPr lang="en-GB" sz="1700" kern="1200" dirty="0">
                          <a:solidFill>
                            <a:schemeClr val="dk1"/>
                          </a:solidFill>
                          <a:effectLst/>
                          <a:latin typeface="+mn-lt"/>
                          <a:ea typeface="+mn-ea"/>
                          <a:cs typeface="+mn-cs"/>
                        </a:rPr>
                        <a:t>work in harsh conditions. </a:t>
                      </a:r>
                    </a:p>
                  </a:txBody>
                  <a:tcPr>
                    <a:solidFill>
                      <a:schemeClr val="bg1"/>
                    </a:solidFill>
                  </a:tcPr>
                </a:tc>
                <a:extLst>
                  <a:ext uri="{0D108BD9-81ED-4DB2-BD59-A6C34878D82A}">
                    <a16:rowId xmlns:a16="http://schemas.microsoft.com/office/drawing/2014/main" val="1131230232"/>
                  </a:ext>
                </a:extLst>
              </a:tr>
            </a:tbl>
          </a:graphicData>
        </a:graphic>
      </p:graphicFrame>
      <p:sp>
        <p:nvSpPr>
          <p:cNvPr id="9" name="Title 1">
            <a:extLst>
              <a:ext uri="{FF2B5EF4-FFF2-40B4-BE49-F238E27FC236}">
                <a16:creationId xmlns:a16="http://schemas.microsoft.com/office/drawing/2014/main" id="{CC26C25E-1C97-476A-800F-5DA5C9AF0754}"/>
              </a:ext>
            </a:extLst>
          </p:cNvPr>
          <p:cNvSpPr txBox="1">
            <a:spLocks noGrp="1"/>
          </p:cNvSpPr>
          <p:nvPr>
            <p:ph type="title"/>
          </p:nvPr>
        </p:nvSpPr>
        <p:spPr>
          <a:xfrm>
            <a:off x="457200" y="623366"/>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a:t>
            </a:r>
            <a:r>
              <a:rPr kumimoji="0" lang="en-US" sz="3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p>
        </p:txBody>
      </p:sp>
      <p:pic>
        <p:nvPicPr>
          <p:cNvPr id="10" name="Picture 9" descr="A picture containing drawing&#10;&#10;Description automatically generated">
            <a:extLst>
              <a:ext uri="{FF2B5EF4-FFF2-40B4-BE49-F238E27FC236}">
                <a16:creationId xmlns:a16="http://schemas.microsoft.com/office/drawing/2014/main" id="{91958F22-FBCF-479B-AE32-49D014CC37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83842"/>
            <a:ext cx="1830508" cy="540000"/>
          </a:xfrm>
          <a:prstGeom prst="rect">
            <a:avLst/>
          </a:prstGeom>
        </p:spPr>
      </p:pic>
      <p:sp>
        <p:nvSpPr>
          <p:cNvPr id="2" name="TextBox 1">
            <a:extLst>
              <a:ext uri="{FF2B5EF4-FFF2-40B4-BE49-F238E27FC236}">
                <a16:creationId xmlns:a16="http://schemas.microsoft.com/office/drawing/2014/main" id="{0120516B-B5DE-45C3-83F0-44CF2B95D5DA}"/>
              </a:ext>
            </a:extLst>
          </p:cNvPr>
          <p:cNvSpPr txBox="1"/>
          <p:nvPr/>
        </p:nvSpPr>
        <p:spPr>
          <a:xfrm>
            <a:off x="354932" y="1822638"/>
            <a:ext cx="8434136" cy="830997"/>
          </a:xfrm>
          <a:prstGeom prst="rect">
            <a:avLst/>
          </a:prstGeom>
          <a:noFill/>
        </p:spPr>
        <p:txBody>
          <a:bodyPr wrap="square" rtlCol="0">
            <a:spAutoFit/>
          </a:bodyPr>
          <a:lstStyle/>
          <a:p>
            <a:r>
              <a:rPr lang="en-GB" sz="1600" dirty="0"/>
              <a:t>This information about life for the poor in Victorian London was sourced from Museum of London, Science Museum and BBC publications. Which of these factors do you think were the most important in explaining the need for new children’s homes during this period? Why?</a:t>
            </a:r>
          </a:p>
        </p:txBody>
      </p:sp>
    </p:spTree>
    <p:extLst>
      <p:ext uri="{BB962C8B-B14F-4D97-AF65-F5344CB8AC3E}">
        <p14:creationId xmlns:p14="http://schemas.microsoft.com/office/powerpoint/2010/main" val="269660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r>
              <a:rPr lang="en-GB" dirty="0"/>
              <a:t>Watch the Industrial Revolution video:</a:t>
            </a:r>
          </a:p>
          <a:p>
            <a:pPr marL="0" indent="0">
              <a:buNone/>
            </a:pPr>
            <a:endParaRPr lang="en-GB" dirty="0"/>
          </a:p>
          <a:p>
            <a:pPr marL="0" indent="0">
              <a:buNone/>
            </a:pPr>
            <a:endParaRPr lang="en-GB" dirty="0"/>
          </a:p>
          <a:p>
            <a:pPr marL="0" indent="0">
              <a:buNone/>
            </a:pPr>
            <a:endParaRPr lang="en-GB" dirty="0"/>
          </a:p>
          <a:p>
            <a:r>
              <a:rPr lang="en-US" dirty="0"/>
              <a:t>How does this video corroborate what we have already deduced? </a:t>
            </a:r>
          </a:p>
          <a:p>
            <a:r>
              <a:rPr lang="en-US" dirty="0"/>
              <a:t>What new reasons could we add?</a:t>
            </a:r>
          </a:p>
          <a:p>
            <a:pPr marL="0" indent="0">
              <a:buNone/>
            </a:pPr>
            <a:endParaRPr lang="en-GB"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Rectangle 7"/>
          <p:cNvSpPr/>
          <p:nvPr/>
        </p:nvSpPr>
        <p:spPr>
          <a:xfrm>
            <a:off x="2286000" y="3105835"/>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=Xh_Lk7kDrUI</a:t>
            </a:r>
          </a:p>
        </p:txBody>
      </p:sp>
      <p:sp>
        <p:nvSpPr>
          <p:cNvPr id="9" name="Title 1">
            <a:extLst>
              <a:ext uri="{FF2B5EF4-FFF2-40B4-BE49-F238E27FC236}">
                <a16:creationId xmlns:a16="http://schemas.microsoft.com/office/drawing/2014/main" id="{8A167BF6-15BD-40DF-BE68-6064DE110247}"/>
              </a:ext>
            </a:extLst>
          </p:cNvPr>
          <p:cNvSpPr txBox="1">
            <a:spLocks/>
          </p:cNvSpPr>
          <p:nvPr/>
        </p:nvSpPr>
        <p:spPr>
          <a:xfrm>
            <a:off x="434148" y="669487"/>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 </a:t>
            </a:r>
          </a:p>
        </p:txBody>
      </p:sp>
      <p:pic>
        <p:nvPicPr>
          <p:cNvPr id="5" name="Picture 4" descr="A picture containing drawing&#10;&#10;Description automatically generated">
            <a:extLst>
              <a:ext uri="{FF2B5EF4-FFF2-40B4-BE49-F238E27FC236}">
                <a16:creationId xmlns:a16="http://schemas.microsoft.com/office/drawing/2014/main" id="{7189F9C8-458B-4AA9-8BB8-9C66945900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83842"/>
            <a:ext cx="1830508" cy="540000"/>
          </a:xfrm>
          <a:prstGeom prst="rect">
            <a:avLst/>
          </a:prstGeom>
        </p:spPr>
      </p:pic>
    </p:spTree>
    <p:extLst>
      <p:ext uri="{BB962C8B-B14F-4D97-AF65-F5344CB8AC3E}">
        <p14:creationId xmlns:p14="http://schemas.microsoft.com/office/powerpoint/2010/main" val="3611965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2AA397-05B3-492F-B368-FE8E3CA146D3}"/>
              </a:ext>
            </a:extLst>
          </p:cNvPr>
          <p:cNvSpPr>
            <a:spLocks noGrp="1"/>
          </p:cNvSpPr>
          <p:nvPr>
            <p:ph type="title"/>
          </p:nvPr>
        </p:nvSpPr>
        <p:spPr>
          <a:xfrm>
            <a:off x="457200" y="503242"/>
            <a:ext cx="8229600" cy="1143000"/>
          </a:xfrm>
        </p:spPr>
        <p:txBody>
          <a:bodyPr>
            <a:normAutofit/>
          </a:bodyPr>
          <a:lstStyle/>
          <a:p>
            <a:r>
              <a:rPr lang="en-US" sz="3200" b="1" dirty="0">
                <a:solidFill>
                  <a:srgbClr val="FFC000"/>
                </a:solidFill>
              </a:rPr>
              <a:t>Why were some children’s homes moved out of London to rural areas like </a:t>
            </a:r>
            <a:r>
              <a:rPr lang="en-US" sz="3200" b="1" dirty="0" err="1">
                <a:solidFill>
                  <a:srgbClr val="FFC000"/>
                </a:solidFill>
              </a:rPr>
              <a:t>Harpenden</a:t>
            </a:r>
            <a:r>
              <a:rPr lang="en-US" sz="3200" b="1" dirty="0">
                <a:solidFill>
                  <a:srgbClr val="FFC000"/>
                </a:solidFill>
              </a:rPr>
              <a:t>?</a:t>
            </a:r>
          </a:p>
        </p:txBody>
      </p:sp>
      <p:sp>
        <p:nvSpPr>
          <p:cNvPr id="2" name="TextBox 1">
            <a:extLst>
              <a:ext uri="{FF2B5EF4-FFF2-40B4-BE49-F238E27FC236}">
                <a16:creationId xmlns:a16="http://schemas.microsoft.com/office/drawing/2014/main" id="{06720B5C-BE18-4F02-A31F-D118F6BD54BC}"/>
              </a:ext>
            </a:extLst>
          </p:cNvPr>
          <p:cNvSpPr txBox="1"/>
          <p:nvPr/>
        </p:nvSpPr>
        <p:spPr>
          <a:xfrm>
            <a:off x="457199" y="1555749"/>
            <a:ext cx="7876655" cy="5262980"/>
          </a:xfrm>
          <a:prstGeom prst="rect">
            <a:avLst/>
          </a:prstGeom>
          <a:noFill/>
        </p:spPr>
        <p:txBody>
          <a:bodyPr wrap="square" rtlCol="0">
            <a:spAutoFit/>
          </a:bodyPr>
          <a:lstStyle/>
          <a:p>
            <a:endParaRPr lang="en-GB" sz="2800" dirty="0"/>
          </a:p>
          <a:p>
            <a:r>
              <a:rPr lang="en-GB" sz="2800" dirty="0"/>
              <a:t>This is a natural pause in the session if you would rather teach it in two parts:</a:t>
            </a:r>
          </a:p>
          <a:p>
            <a:endParaRPr lang="en-GB" sz="2800" dirty="0"/>
          </a:p>
          <a:p>
            <a:r>
              <a:rPr lang="en-GB" sz="2800" dirty="0"/>
              <a:t>Part 1 – slides 1 – 15 </a:t>
            </a:r>
          </a:p>
          <a:p>
            <a:r>
              <a:rPr lang="en-GB" sz="2800" dirty="0"/>
              <a:t>What conditions led to a wave of new children’s homes in the late 19</a:t>
            </a:r>
            <a:r>
              <a:rPr lang="en-GB" sz="2800" baseline="30000" dirty="0"/>
              <a:t>th</a:t>
            </a:r>
            <a:r>
              <a:rPr lang="en-GB" sz="2800" dirty="0"/>
              <a:t> and early 20</a:t>
            </a:r>
            <a:r>
              <a:rPr lang="en-GB" sz="2800" baseline="30000" dirty="0"/>
              <a:t>th</a:t>
            </a:r>
            <a:r>
              <a:rPr lang="en-GB" sz="2800" dirty="0"/>
              <a:t> century?</a:t>
            </a:r>
          </a:p>
          <a:p>
            <a:endParaRPr lang="en-GB" sz="2800" dirty="0"/>
          </a:p>
          <a:p>
            <a:r>
              <a:rPr lang="en-GB" sz="2800" dirty="0"/>
              <a:t>Part 2 – slides 16 – 24 </a:t>
            </a:r>
          </a:p>
          <a:p>
            <a:r>
              <a:rPr lang="en-GB" sz="2800" dirty="0"/>
              <a:t>Why were some children’s homes moved out of London to rural areas like Harpenden?</a:t>
            </a:r>
          </a:p>
          <a:p>
            <a:endParaRPr lang="en-GB" sz="2800" dirty="0"/>
          </a:p>
        </p:txBody>
      </p:sp>
      <p:pic>
        <p:nvPicPr>
          <p:cNvPr id="6" name="Picture 5" descr="A picture containing drawing&#10;&#10;Description automatically generated">
            <a:extLst>
              <a:ext uri="{FF2B5EF4-FFF2-40B4-BE49-F238E27FC236}">
                <a16:creationId xmlns:a16="http://schemas.microsoft.com/office/drawing/2014/main" id="{6C9E0A38-599D-41FB-BDB9-1C0A16FF2C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83842"/>
            <a:ext cx="1830508" cy="540000"/>
          </a:xfrm>
          <a:prstGeom prst="rect">
            <a:avLst/>
          </a:prstGeom>
        </p:spPr>
      </p:pic>
    </p:spTree>
    <p:extLst>
      <p:ext uri="{BB962C8B-B14F-4D97-AF65-F5344CB8AC3E}">
        <p14:creationId xmlns:p14="http://schemas.microsoft.com/office/powerpoint/2010/main" val="3122011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7170F9D-6C42-4706-8A69-64B9CDB83B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4204892" y="848847"/>
            <a:ext cx="3775005" cy="5188811"/>
          </a:xfrm>
          <a:prstGeom prst="rect">
            <a:avLst/>
          </a:prstGeom>
        </p:spPr>
      </p:pic>
      <p:sp>
        <p:nvSpPr>
          <p:cNvPr id="5" name="Title 1">
            <a:extLst>
              <a:ext uri="{FF2B5EF4-FFF2-40B4-BE49-F238E27FC236}">
                <a16:creationId xmlns:a16="http://schemas.microsoft.com/office/drawing/2014/main" id="{7A2AA397-05B3-492F-B368-FE8E3CA146D3}"/>
              </a:ext>
            </a:extLst>
          </p:cNvPr>
          <p:cNvSpPr>
            <a:spLocks noGrp="1"/>
          </p:cNvSpPr>
          <p:nvPr>
            <p:ph type="title"/>
          </p:nvPr>
        </p:nvSpPr>
        <p:spPr>
          <a:xfrm>
            <a:off x="457200" y="503242"/>
            <a:ext cx="8229600" cy="1143000"/>
          </a:xfrm>
        </p:spPr>
        <p:txBody>
          <a:bodyPr>
            <a:normAutofit/>
          </a:bodyPr>
          <a:lstStyle/>
          <a:p>
            <a:r>
              <a:rPr lang="en-US" sz="3200" b="1" dirty="0">
                <a:solidFill>
                  <a:srgbClr val="FFC000"/>
                </a:solidFill>
              </a:rPr>
              <a:t>Why were some children’s homes moved out of London to rural areas like </a:t>
            </a:r>
            <a:r>
              <a:rPr lang="en-US" sz="3200" b="1" dirty="0" err="1">
                <a:solidFill>
                  <a:srgbClr val="FFC000"/>
                </a:solidFill>
              </a:rPr>
              <a:t>Harpenden</a:t>
            </a:r>
            <a:r>
              <a:rPr lang="en-US" sz="3200" b="1" dirty="0">
                <a:solidFill>
                  <a:srgbClr val="FFC000"/>
                </a:solidFill>
              </a:rPr>
              <a:t>?</a:t>
            </a:r>
          </a:p>
        </p:txBody>
      </p:sp>
      <p:sp>
        <p:nvSpPr>
          <p:cNvPr id="7" name="TextBox 6">
            <a:extLst>
              <a:ext uri="{FF2B5EF4-FFF2-40B4-BE49-F238E27FC236}">
                <a16:creationId xmlns:a16="http://schemas.microsoft.com/office/drawing/2014/main" id="{2B960C94-C43E-4624-8FD3-3BAD99283AC8}"/>
              </a:ext>
            </a:extLst>
          </p:cNvPr>
          <p:cNvSpPr txBox="1"/>
          <p:nvPr/>
        </p:nvSpPr>
        <p:spPr>
          <a:xfrm>
            <a:off x="3497988" y="5330755"/>
            <a:ext cx="5023442" cy="923330"/>
          </a:xfrm>
          <a:prstGeom prst="rect">
            <a:avLst/>
          </a:prstGeom>
          <a:noFill/>
        </p:spPr>
        <p:txBody>
          <a:bodyPr wrap="square" rtlCol="0">
            <a:spAutoFit/>
          </a:bodyPr>
          <a:lstStyle/>
          <a:p>
            <a:r>
              <a:rPr lang="en-GB" dirty="0"/>
              <a:t>REMOVAL FROM LONDON TO HARPENDEN IN 1913, ACTION FOR CHILDREN </a:t>
            </a:r>
          </a:p>
          <a:p>
            <a:endParaRPr lang="en-GB" dirty="0"/>
          </a:p>
        </p:txBody>
      </p:sp>
      <p:sp>
        <p:nvSpPr>
          <p:cNvPr id="2" name="TextBox 1">
            <a:extLst>
              <a:ext uri="{FF2B5EF4-FFF2-40B4-BE49-F238E27FC236}">
                <a16:creationId xmlns:a16="http://schemas.microsoft.com/office/drawing/2014/main" id="{06720B5C-BE18-4F02-A31F-D118F6BD54BC}"/>
              </a:ext>
            </a:extLst>
          </p:cNvPr>
          <p:cNvSpPr txBox="1"/>
          <p:nvPr/>
        </p:nvSpPr>
        <p:spPr>
          <a:xfrm>
            <a:off x="457200" y="1555749"/>
            <a:ext cx="2875418" cy="3970318"/>
          </a:xfrm>
          <a:prstGeom prst="rect">
            <a:avLst/>
          </a:prstGeom>
          <a:noFill/>
        </p:spPr>
        <p:txBody>
          <a:bodyPr wrap="square" rtlCol="0">
            <a:spAutoFit/>
          </a:bodyPr>
          <a:lstStyle/>
          <a:p>
            <a:r>
              <a:rPr lang="en-GB" sz="2800" dirty="0"/>
              <a:t>In 1913 the National Children’s Home moved all the children in its London home to a newly  built site in Harpenden, Highfield Oval. </a:t>
            </a:r>
          </a:p>
        </p:txBody>
      </p:sp>
      <p:pic>
        <p:nvPicPr>
          <p:cNvPr id="6" name="Picture 5" descr="A picture containing drawing&#10;&#10;Description automatically generated">
            <a:extLst>
              <a:ext uri="{FF2B5EF4-FFF2-40B4-BE49-F238E27FC236}">
                <a16:creationId xmlns:a16="http://schemas.microsoft.com/office/drawing/2014/main" id="{6C9E0A38-599D-41FB-BDB9-1C0A16FF2C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353" y="83842"/>
            <a:ext cx="1830508" cy="540000"/>
          </a:xfrm>
          <a:prstGeom prst="rect">
            <a:avLst/>
          </a:prstGeom>
        </p:spPr>
      </p:pic>
    </p:spTree>
    <p:extLst>
      <p:ext uri="{BB962C8B-B14F-4D97-AF65-F5344CB8AC3E}">
        <p14:creationId xmlns:p14="http://schemas.microsoft.com/office/powerpoint/2010/main" val="88629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AF6243-930D-4391-B258-32F84EE50786}"/>
              </a:ext>
            </a:extLst>
          </p:cNvPr>
          <p:cNvSpPr txBox="1"/>
          <p:nvPr/>
        </p:nvSpPr>
        <p:spPr>
          <a:xfrm>
            <a:off x="667062" y="1962279"/>
            <a:ext cx="7809875" cy="4247317"/>
          </a:xfrm>
          <a:prstGeom prst="rect">
            <a:avLst/>
          </a:prstGeom>
          <a:solidFill>
            <a:srgbClr val="FFC000">
              <a:alpha val="5000"/>
            </a:srgbClr>
          </a:solidFill>
          <a:ln>
            <a:solidFill>
              <a:schemeClr val="tx1"/>
            </a:solidFill>
          </a:ln>
        </p:spPr>
        <p:txBody>
          <a:bodyPr wrap="square" rtlCol="0">
            <a:spAutoFit/>
          </a:bodyPr>
          <a:lstStyle/>
          <a:p>
            <a:r>
              <a:rPr lang="en-GB" dirty="0">
                <a:latin typeface="Bookman Old Style" panose="02050604050505020204" pitchFamily="18" charset="0"/>
              </a:rPr>
              <a:t>All town dwellers have to have to sacrifice about three-quarters of the sun’s remedial and health-giving energy, whilst those who live in dark, stuffy rooms get hardly any at all. It is estimated that, in the large industrial towns, some six hundred tons of sooty matter, charged with chemical impurities, are deposited every year on every square mile. Those who live at the seaside get twice as much sunshine as those in inland towns, whilst for those high up on the hills the town sunshine is multiplied by three. </a:t>
            </a:r>
          </a:p>
          <a:p>
            <a:endParaRPr lang="en-GB" dirty="0">
              <a:latin typeface="Bookman Old Style" panose="02050604050505020204" pitchFamily="18" charset="0"/>
            </a:endParaRPr>
          </a:p>
          <a:p>
            <a:r>
              <a:rPr lang="en-GB" dirty="0">
                <a:latin typeface="Bookman Old Style" panose="02050604050505020204" pitchFamily="18" charset="0"/>
              </a:rPr>
              <a:t>The wisdom of setting the Sanatorium on a hill is being justified every day by the enormous advantages to its community of an abundance of fresh air, warmed and purified by the sunlight. Childish faces lose their pallor, appetites improve tremendously, listlessness and languor disappear, and life moves to a happier, brighter measure, with retuning health and energy. </a:t>
            </a:r>
          </a:p>
        </p:txBody>
      </p:sp>
      <p:sp>
        <p:nvSpPr>
          <p:cNvPr id="5" name="Title 1">
            <a:extLst>
              <a:ext uri="{FF2B5EF4-FFF2-40B4-BE49-F238E27FC236}">
                <a16:creationId xmlns:a16="http://schemas.microsoft.com/office/drawing/2014/main" id="{E766F3DB-DF24-46B3-A5CD-BF3C31C04D83}"/>
              </a:ext>
            </a:extLst>
          </p:cNvPr>
          <p:cNvSpPr txBox="1">
            <a:spLocks/>
          </p:cNvSpPr>
          <p:nvPr/>
        </p:nvSpPr>
        <p:spPr>
          <a:xfrm>
            <a:off x="457200" y="62845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C000"/>
                </a:solidFill>
              </a:rPr>
              <a:t>Why did some children’s homes move out of London to rural areas like </a:t>
            </a:r>
            <a:r>
              <a:rPr lang="en-US" sz="3200" b="1" dirty="0" err="1">
                <a:solidFill>
                  <a:srgbClr val="FFC000"/>
                </a:solidFill>
              </a:rPr>
              <a:t>Harpenden</a:t>
            </a:r>
            <a:r>
              <a:rPr lang="en-US" sz="3200" b="1" dirty="0">
                <a:solidFill>
                  <a:srgbClr val="FFC000"/>
                </a:solidFill>
              </a:rPr>
              <a:t>?</a:t>
            </a:r>
          </a:p>
        </p:txBody>
      </p:sp>
      <p:pic>
        <p:nvPicPr>
          <p:cNvPr id="7" name="Picture 6" descr="A picture containing drawing&#10;&#10;Description automatically generated">
            <a:extLst>
              <a:ext uri="{FF2B5EF4-FFF2-40B4-BE49-F238E27FC236}">
                <a16:creationId xmlns:a16="http://schemas.microsoft.com/office/drawing/2014/main" id="{D856EF9A-B203-47A1-B275-128355A244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2" y="180094"/>
            <a:ext cx="1918179" cy="565863"/>
          </a:xfrm>
          <a:prstGeom prst="rect">
            <a:avLst/>
          </a:prstGeom>
        </p:spPr>
      </p:pic>
      <p:sp>
        <p:nvSpPr>
          <p:cNvPr id="8" name="TextBox 7">
            <a:extLst>
              <a:ext uri="{FF2B5EF4-FFF2-40B4-BE49-F238E27FC236}">
                <a16:creationId xmlns:a16="http://schemas.microsoft.com/office/drawing/2014/main" id="{8815ADED-00AA-4479-B798-E29EFAB0E591}"/>
              </a:ext>
            </a:extLst>
          </p:cNvPr>
          <p:cNvSpPr txBox="1"/>
          <p:nvPr/>
        </p:nvSpPr>
        <p:spPr>
          <a:xfrm>
            <a:off x="667061" y="6209596"/>
            <a:ext cx="7319651" cy="369332"/>
          </a:xfrm>
          <a:prstGeom prst="rect">
            <a:avLst/>
          </a:prstGeom>
          <a:noFill/>
        </p:spPr>
        <p:txBody>
          <a:bodyPr wrap="square" rtlCol="0">
            <a:spAutoFit/>
          </a:bodyPr>
          <a:lstStyle/>
          <a:p>
            <a:r>
              <a:rPr lang="en-GB" dirty="0"/>
              <a:t>EXTRA FROM ‘THE SANATORIUM, NCH PUBLICATION, EARLY 20</a:t>
            </a:r>
            <a:r>
              <a:rPr lang="en-GB" baseline="30000" dirty="0"/>
              <a:t>TH</a:t>
            </a:r>
            <a:r>
              <a:rPr lang="en-GB" dirty="0"/>
              <a:t> CENTURY  </a:t>
            </a:r>
          </a:p>
        </p:txBody>
      </p:sp>
    </p:spTree>
    <p:extLst>
      <p:ext uri="{BB962C8B-B14F-4D97-AF65-F5344CB8AC3E}">
        <p14:creationId xmlns:p14="http://schemas.microsoft.com/office/powerpoint/2010/main" val="257203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95" y="5260202"/>
            <a:ext cx="8520623" cy="1320840"/>
          </a:xfrm>
        </p:spPr>
        <p:txBody>
          <a:bodyPr>
            <a:normAutofit/>
          </a:bodyPr>
          <a:lstStyle/>
          <a:p>
            <a:pPr marL="0" indent="0">
              <a:buNone/>
            </a:pPr>
            <a:r>
              <a:rPr lang="en-US" sz="2200" dirty="0"/>
              <a:t>Which of these places would you rather live in? Why? Imagine someone had chosen the other picture – what reasons might they give?</a:t>
            </a:r>
          </a:p>
          <a:p>
            <a:pPr marL="0" indent="0">
              <a:buNone/>
            </a:pPr>
            <a:endParaRPr lang="en-US" sz="2200" dirty="0"/>
          </a:p>
          <a:p>
            <a:pPr marL="0" inden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737E24B1-7508-4E93-8766-A05386A224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2" y="187621"/>
            <a:ext cx="1918179" cy="565863"/>
          </a:xfrm>
          <a:prstGeom prst="rect">
            <a:avLst/>
          </a:prstGeom>
        </p:spPr>
      </p:pic>
      <p:sp>
        <p:nvSpPr>
          <p:cNvPr id="10" name="TextBox 9">
            <a:extLst>
              <a:ext uri="{FF2B5EF4-FFF2-40B4-BE49-F238E27FC236}">
                <a16:creationId xmlns:a16="http://schemas.microsoft.com/office/drawing/2014/main" id="{F291344F-B028-432B-A92E-F443603C79BD}"/>
              </a:ext>
            </a:extLst>
          </p:cNvPr>
          <p:cNvSpPr txBox="1"/>
          <p:nvPr/>
        </p:nvSpPr>
        <p:spPr>
          <a:xfrm>
            <a:off x="344002" y="4581149"/>
            <a:ext cx="4086846" cy="584775"/>
          </a:xfrm>
          <a:prstGeom prst="rect">
            <a:avLst/>
          </a:prstGeom>
          <a:noFill/>
        </p:spPr>
        <p:txBody>
          <a:bodyPr wrap="square" rtlCol="0">
            <a:spAutoFit/>
          </a:bodyPr>
          <a:lstStyle/>
          <a:p>
            <a:r>
              <a:rPr lang="en-GB" sz="1600" dirty="0"/>
              <a:t>CHURCH GREEN AND POND, HARPENDEN 1890s </a:t>
            </a:r>
            <a:r>
              <a:rPr lang="en-GB" sz="1600" dirty="0">
                <a:hlinkClick r:id="rId4"/>
              </a:rPr>
              <a:t>Harpenden History </a:t>
            </a:r>
            <a:r>
              <a:rPr lang="en-GB" sz="1600" dirty="0"/>
              <a:t>(PRINT 4)</a:t>
            </a:r>
          </a:p>
        </p:txBody>
      </p:sp>
      <p:pic>
        <p:nvPicPr>
          <p:cNvPr id="12" name="Picture 11" descr="A group of people on a sidewalk&#10;&#10;Description automatically generated">
            <a:extLst>
              <a:ext uri="{FF2B5EF4-FFF2-40B4-BE49-F238E27FC236}">
                <a16:creationId xmlns:a16="http://schemas.microsoft.com/office/drawing/2014/main" id="{C6E4335C-7B2C-4FD9-B54D-4CDC23B7F67B}"/>
              </a:ext>
            </a:extLst>
          </p:cNvPr>
          <p:cNvPicPr>
            <a:picLocks noChangeAspect="1"/>
          </p:cNvPicPr>
          <p:nvPr/>
        </p:nvPicPr>
        <p:blipFill>
          <a:blip r:embed="rId5"/>
          <a:stretch>
            <a:fillRect/>
          </a:stretch>
        </p:blipFill>
        <p:spPr>
          <a:xfrm>
            <a:off x="4562307" y="1754079"/>
            <a:ext cx="4302318" cy="2774996"/>
          </a:xfrm>
          <a:prstGeom prst="rect">
            <a:avLst/>
          </a:prstGeom>
        </p:spPr>
      </p:pic>
      <p:sp>
        <p:nvSpPr>
          <p:cNvPr id="13" name="Title 1">
            <a:extLst>
              <a:ext uri="{FF2B5EF4-FFF2-40B4-BE49-F238E27FC236}">
                <a16:creationId xmlns:a16="http://schemas.microsoft.com/office/drawing/2014/main" id="{2A28B8E1-39E5-49ED-84DA-C5B1BF3DE1EA}"/>
              </a:ext>
            </a:extLst>
          </p:cNvPr>
          <p:cNvSpPr>
            <a:spLocks noGrp="1"/>
          </p:cNvSpPr>
          <p:nvPr>
            <p:ph type="title"/>
          </p:nvPr>
        </p:nvSpPr>
        <p:spPr>
          <a:xfrm>
            <a:off x="457200" y="580327"/>
            <a:ext cx="8229600" cy="1143000"/>
          </a:xfrm>
        </p:spPr>
        <p:txBody>
          <a:bodyPr>
            <a:normAutofit/>
          </a:bodyPr>
          <a:lstStyle/>
          <a:p>
            <a:r>
              <a:rPr lang="en-US" sz="3200" b="1" dirty="0">
                <a:solidFill>
                  <a:srgbClr val="FFC000"/>
                </a:solidFill>
              </a:rPr>
              <a:t>Why did some children’s homes move out of London to rural areas like </a:t>
            </a:r>
            <a:r>
              <a:rPr lang="en-US" sz="3200" b="1" dirty="0" err="1">
                <a:solidFill>
                  <a:srgbClr val="FFC000"/>
                </a:solidFill>
              </a:rPr>
              <a:t>Harpenden</a:t>
            </a:r>
            <a:r>
              <a:rPr lang="en-US" sz="3200" b="1" dirty="0">
                <a:solidFill>
                  <a:srgbClr val="FFC000"/>
                </a:solidFill>
              </a:rPr>
              <a:t>?</a:t>
            </a:r>
          </a:p>
        </p:txBody>
      </p:sp>
      <p:sp>
        <p:nvSpPr>
          <p:cNvPr id="16" name="TextBox 15">
            <a:extLst>
              <a:ext uri="{FF2B5EF4-FFF2-40B4-BE49-F238E27FC236}">
                <a16:creationId xmlns:a16="http://schemas.microsoft.com/office/drawing/2014/main" id="{01A37659-AE22-44F6-819B-014A986E178F}"/>
              </a:ext>
            </a:extLst>
          </p:cNvPr>
          <p:cNvSpPr txBox="1"/>
          <p:nvPr/>
        </p:nvSpPr>
        <p:spPr>
          <a:xfrm>
            <a:off x="4713154" y="4581149"/>
            <a:ext cx="4260980" cy="584775"/>
          </a:xfrm>
          <a:prstGeom prst="rect">
            <a:avLst/>
          </a:prstGeom>
          <a:noFill/>
        </p:spPr>
        <p:txBody>
          <a:bodyPr wrap="square" rtlCol="0">
            <a:spAutoFit/>
          </a:bodyPr>
          <a:lstStyle/>
          <a:p>
            <a:r>
              <a:rPr lang="en-GB" sz="1600" cap="all" dirty="0"/>
              <a:t>Slum in Victorian London, 19</a:t>
            </a:r>
            <a:r>
              <a:rPr lang="en-GB" sz="1600" cap="all" baseline="30000" dirty="0"/>
              <a:t>th</a:t>
            </a:r>
            <a:r>
              <a:rPr lang="en-GB" sz="1600" cap="all" dirty="0"/>
              <a:t> CENTURY Bridgeman Images (PRINT 5)</a:t>
            </a:r>
          </a:p>
        </p:txBody>
      </p:sp>
      <p:pic>
        <p:nvPicPr>
          <p:cNvPr id="7" name="Picture 6" descr="A vintage photo of a river&#10;&#10;Description automatically generated">
            <a:extLst>
              <a:ext uri="{FF2B5EF4-FFF2-40B4-BE49-F238E27FC236}">
                <a16:creationId xmlns:a16="http://schemas.microsoft.com/office/drawing/2014/main" id="{6EFFC93F-4256-449B-8911-54043B30B60C}"/>
              </a:ext>
            </a:extLst>
          </p:cNvPr>
          <p:cNvPicPr>
            <a:picLocks noChangeAspect="1"/>
          </p:cNvPicPr>
          <p:nvPr/>
        </p:nvPicPr>
        <p:blipFill>
          <a:blip r:embed="rId6"/>
          <a:stretch>
            <a:fillRect/>
          </a:stretch>
        </p:blipFill>
        <p:spPr>
          <a:xfrm>
            <a:off x="344002" y="1775203"/>
            <a:ext cx="4180947" cy="2753871"/>
          </a:xfrm>
          <a:prstGeom prst="rect">
            <a:avLst/>
          </a:prstGeom>
        </p:spPr>
      </p:pic>
    </p:spTree>
    <p:extLst>
      <p:ext uri="{BB962C8B-B14F-4D97-AF65-F5344CB8AC3E}">
        <p14:creationId xmlns:p14="http://schemas.microsoft.com/office/powerpoint/2010/main" val="3530573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0000"/>
            <a:ext cx="7886700" cy="1325563"/>
          </a:xfrm>
        </p:spPr>
        <p:txBody>
          <a:bodyPr>
            <a:normAutofit/>
          </a:bodyPr>
          <a:lstStyle/>
          <a:p>
            <a:pPr algn="ctr"/>
            <a:r>
              <a:rPr lang="en-US" sz="4400" b="1" dirty="0">
                <a:solidFill>
                  <a:srgbClr val="FFC000"/>
                </a:solidFill>
                <a:latin typeface="+mn-lt"/>
              </a:rPr>
              <a:t>Learning objectives </a:t>
            </a:r>
          </a:p>
        </p:txBody>
      </p:sp>
      <p:sp>
        <p:nvSpPr>
          <p:cNvPr id="3" name="Content Placeholder 2"/>
          <p:cNvSpPr>
            <a:spLocks noGrp="1"/>
          </p:cNvSpPr>
          <p:nvPr>
            <p:ph idx="1"/>
          </p:nvPr>
        </p:nvSpPr>
        <p:spPr>
          <a:xfrm>
            <a:off x="300079" y="1839274"/>
            <a:ext cx="8515350" cy="4492375"/>
          </a:xfrm>
        </p:spPr>
        <p:txBody>
          <a:bodyPr>
            <a:noAutofit/>
          </a:bodyPr>
          <a:lstStyle/>
          <a:p>
            <a:pPr marL="0" indent="0">
              <a:buNone/>
            </a:pPr>
            <a:r>
              <a:rPr lang="en-GB" sz="2200" dirty="0"/>
              <a:t>Learners will be able to:</a:t>
            </a:r>
          </a:p>
          <a:p>
            <a:r>
              <a:rPr lang="en-GB" sz="2200" dirty="0"/>
              <a:t>Describe the people and events which caused the opening of the National Children’s Home in Harpenden, in the context of conditions for disadvantaged children and families in late 19</a:t>
            </a:r>
            <a:r>
              <a:rPr lang="en-GB" sz="2200" baseline="30000" dirty="0"/>
              <a:t>th</a:t>
            </a:r>
            <a:r>
              <a:rPr lang="en-GB" sz="2200" dirty="0"/>
              <a:t> and early 20</a:t>
            </a:r>
            <a:r>
              <a:rPr lang="en-GB" sz="2200" baseline="30000" dirty="0"/>
              <a:t>th</a:t>
            </a:r>
            <a:r>
              <a:rPr lang="en-GB" sz="2200" dirty="0"/>
              <a:t> century London</a:t>
            </a:r>
          </a:p>
          <a:p>
            <a:pPr lvl="0"/>
            <a:r>
              <a:rPr lang="en-GB" sz="2200" dirty="0"/>
              <a:t>Identify conditions that can make it harder for families to support their children’s wellbeing, now and in the past </a:t>
            </a:r>
          </a:p>
          <a:p>
            <a:pPr lvl="0"/>
            <a:r>
              <a:rPr lang="en-GB" sz="2200" dirty="0"/>
              <a:t>Recognise ways in which the support families have received from state and society have changed over time</a:t>
            </a:r>
          </a:p>
          <a:p>
            <a:r>
              <a:rPr lang="en-GB" sz="2200" dirty="0"/>
              <a:t>Identify and explain how the interplay between social conditions and the actions of individuals cause historical change </a:t>
            </a:r>
          </a:p>
          <a:p>
            <a:pPr lvl="0"/>
            <a:r>
              <a:rPr lang="en-GB" sz="2200" dirty="0"/>
              <a:t>Use sources of evidence to construct knowledge about the past </a:t>
            </a:r>
          </a:p>
        </p:txBody>
      </p:sp>
      <p:pic>
        <p:nvPicPr>
          <p:cNvPr id="9" name="Picture 8" descr="A picture containing drawing&#10;&#10;Description automatically generated">
            <a:extLst>
              <a:ext uri="{FF2B5EF4-FFF2-40B4-BE49-F238E27FC236}">
                <a16:creationId xmlns:a16="http://schemas.microsoft.com/office/drawing/2014/main" id="{62014D6E-AD07-451C-8CE4-1AFC061B85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115865"/>
            <a:ext cx="1830508" cy="540000"/>
          </a:xfrm>
          <a:prstGeom prst="rect">
            <a:avLst/>
          </a:prstGeom>
        </p:spPr>
      </p:pic>
    </p:spTree>
    <p:extLst>
      <p:ext uri="{BB962C8B-B14F-4D97-AF65-F5344CB8AC3E}">
        <p14:creationId xmlns:p14="http://schemas.microsoft.com/office/powerpoint/2010/main" val="2187588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46" y="628282"/>
            <a:ext cx="8229600" cy="1143000"/>
          </a:xfrm>
        </p:spPr>
        <p:txBody>
          <a:bodyPr>
            <a:normAutofit/>
          </a:bodyPr>
          <a:lstStyle/>
          <a:p>
            <a:r>
              <a:rPr lang="en-US" sz="3200" b="1" dirty="0">
                <a:solidFill>
                  <a:srgbClr val="FFC000"/>
                </a:solidFill>
              </a:rPr>
              <a:t>Why were some children’s homes moved out of London to rural areas like </a:t>
            </a:r>
            <a:r>
              <a:rPr lang="en-US" sz="3200" b="1" dirty="0" err="1">
                <a:solidFill>
                  <a:srgbClr val="FFC000"/>
                </a:solidFill>
              </a:rPr>
              <a:t>Harpenden</a:t>
            </a:r>
            <a:r>
              <a:rPr lang="en-US" sz="3200" b="1" dirty="0">
                <a:solidFill>
                  <a:srgbClr val="FFC000"/>
                </a:solidFill>
              </a:rPr>
              <a:t>?</a:t>
            </a:r>
          </a:p>
        </p:txBody>
      </p:sp>
      <p:sp>
        <p:nvSpPr>
          <p:cNvPr id="3" name="Content Placeholder 2"/>
          <p:cNvSpPr>
            <a:spLocks noGrp="1"/>
          </p:cNvSpPr>
          <p:nvPr>
            <p:ph idx="1"/>
          </p:nvPr>
        </p:nvSpPr>
        <p:spPr>
          <a:xfrm>
            <a:off x="454758" y="5257800"/>
            <a:ext cx="8229600" cy="879437"/>
          </a:xfrm>
        </p:spPr>
        <p:txBody>
          <a:bodyPr>
            <a:normAutofit fontScale="92500" lnSpcReduction="10000"/>
          </a:bodyPr>
          <a:lstStyle/>
          <a:p>
            <a:pPr marL="0" indent="0">
              <a:buNone/>
            </a:pPr>
            <a:r>
              <a:rPr lang="en-US" sz="2000" dirty="0"/>
              <a:t>What do these maps tell us the different living conditions in </a:t>
            </a:r>
            <a:r>
              <a:rPr lang="en-US" sz="2000" dirty="0" err="1"/>
              <a:t>Harpenden</a:t>
            </a:r>
            <a:r>
              <a:rPr lang="en-US" sz="2000" dirty="0"/>
              <a:t> and </a:t>
            </a:r>
            <a:r>
              <a:rPr lang="en-US" sz="2000" dirty="0" err="1"/>
              <a:t>Bethnal</a:t>
            </a:r>
            <a:r>
              <a:rPr lang="en-US" sz="2000" dirty="0"/>
              <a:t> Green (the area of London where the children’s home was originally based) at this time?</a:t>
            </a:r>
          </a:p>
          <a:p>
            <a:pPr marL="0" indent="0">
              <a:buNone/>
            </a:pPr>
            <a:endParaRPr lang="en-GB"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D00BD34-DDCF-45BD-97BB-A61F38B60DFB}"/>
              </a:ext>
            </a:extLst>
          </p:cNvPr>
          <p:cNvPicPr>
            <a:picLocks noChangeAspect="1"/>
          </p:cNvPicPr>
          <p:nvPr/>
        </p:nvPicPr>
        <p:blipFill>
          <a:blip r:embed="rId3"/>
          <a:stretch>
            <a:fillRect/>
          </a:stretch>
        </p:blipFill>
        <p:spPr>
          <a:xfrm>
            <a:off x="392550" y="1714504"/>
            <a:ext cx="4057997" cy="3224463"/>
          </a:xfrm>
          <a:prstGeom prst="rect">
            <a:avLst/>
          </a:prstGeom>
        </p:spPr>
      </p:pic>
      <p:pic>
        <p:nvPicPr>
          <p:cNvPr id="8" name="Picture 7">
            <a:extLst>
              <a:ext uri="{FF2B5EF4-FFF2-40B4-BE49-F238E27FC236}">
                <a16:creationId xmlns:a16="http://schemas.microsoft.com/office/drawing/2014/main" id="{1311B8D8-F78F-4718-9E22-EED160DE6D3C}"/>
              </a:ext>
            </a:extLst>
          </p:cNvPr>
          <p:cNvPicPr>
            <a:picLocks noChangeAspect="1"/>
          </p:cNvPicPr>
          <p:nvPr/>
        </p:nvPicPr>
        <p:blipFill>
          <a:blip r:embed="rId4"/>
          <a:stretch>
            <a:fillRect/>
          </a:stretch>
        </p:blipFill>
        <p:spPr>
          <a:xfrm>
            <a:off x="4572000" y="1714503"/>
            <a:ext cx="4112358" cy="322446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F0CEF1D-E76D-4FD3-A02D-C0B0380961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4352" y="187621"/>
            <a:ext cx="1918179" cy="565863"/>
          </a:xfrm>
          <a:prstGeom prst="rect">
            <a:avLst/>
          </a:prstGeom>
        </p:spPr>
      </p:pic>
      <p:sp>
        <p:nvSpPr>
          <p:cNvPr id="4" name="TextBox 3">
            <a:extLst>
              <a:ext uri="{FF2B5EF4-FFF2-40B4-BE49-F238E27FC236}">
                <a16:creationId xmlns:a16="http://schemas.microsoft.com/office/drawing/2014/main" id="{C6CF78B7-6601-4892-A886-BC5D22CAFF5D}"/>
              </a:ext>
            </a:extLst>
          </p:cNvPr>
          <p:cNvSpPr txBox="1"/>
          <p:nvPr/>
        </p:nvSpPr>
        <p:spPr>
          <a:xfrm>
            <a:off x="392550" y="4942342"/>
            <a:ext cx="4057997" cy="369332"/>
          </a:xfrm>
          <a:prstGeom prst="rect">
            <a:avLst/>
          </a:prstGeom>
          <a:noFill/>
        </p:spPr>
        <p:txBody>
          <a:bodyPr wrap="square" rtlCol="0">
            <a:spAutoFit/>
          </a:bodyPr>
          <a:lstStyle/>
          <a:p>
            <a:r>
              <a:rPr lang="en-GB" dirty="0"/>
              <a:t>HARPENDEN 1897</a:t>
            </a:r>
          </a:p>
        </p:txBody>
      </p:sp>
      <p:sp>
        <p:nvSpPr>
          <p:cNvPr id="11" name="TextBox 10">
            <a:extLst>
              <a:ext uri="{FF2B5EF4-FFF2-40B4-BE49-F238E27FC236}">
                <a16:creationId xmlns:a16="http://schemas.microsoft.com/office/drawing/2014/main" id="{C5815050-5EBE-498A-AC8E-4B5F7ADAD6CB}"/>
              </a:ext>
            </a:extLst>
          </p:cNvPr>
          <p:cNvSpPr txBox="1"/>
          <p:nvPr/>
        </p:nvSpPr>
        <p:spPr>
          <a:xfrm>
            <a:off x="4626361" y="4936977"/>
            <a:ext cx="4057997" cy="369332"/>
          </a:xfrm>
          <a:prstGeom prst="rect">
            <a:avLst/>
          </a:prstGeom>
          <a:noFill/>
        </p:spPr>
        <p:txBody>
          <a:bodyPr wrap="square" rtlCol="0">
            <a:spAutoFit/>
          </a:bodyPr>
          <a:lstStyle/>
          <a:p>
            <a:r>
              <a:rPr lang="en-GB" dirty="0"/>
              <a:t>BETHAL GREEN 1895</a:t>
            </a:r>
          </a:p>
        </p:txBody>
      </p:sp>
    </p:spTree>
    <p:extLst>
      <p:ext uri="{BB962C8B-B14F-4D97-AF65-F5344CB8AC3E}">
        <p14:creationId xmlns:p14="http://schemas.microsoft.com/office/powerpoint/2010/main" val="131687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hoto, old, sitting, black&#10;&#10;Description automatically generated">
            <a:extLst>
              <a:ext uri="{FF2B5EF4-FFF2-40B4-BE49-F238E27FC236}">
                <a16:creationId xmlns:a16="http://schemas.microsoft.com/office/drawing/2014/main" id="{4E3DB618-767B-43DC-A844-810ABDFE4F2D}"/>
              </a:ext>
            </a:extLst>
          </p:cNvPr>
          <p:cNvPicPr>
            <a:picLocks noChangeAspect="1"/>
          </p:cNvPicPr>
          <p:nvPr/>
        </p:nvPicPr>
        <p:blipFill>
          <a:blip r:embed="rId3"/>
          <a:stretch>
            <a:fillRect/>
          </a:stretch>
        </p:blipFill>
        <p:spPr>
          <a:xfrm>
            <a:off x="1648132" y="1718240"/>
            <a:ext cx="5791464" cy="4152431"/>
          </a:xfrm>
          <a:prstGeom prst="rect">
            <a:avLst/>
          </a:prstGeom>
        </p:spPr>
      </p:pic>
      <p:sp>
        <p:nvSpPr>
          <p:cNvPr id="6" name="TextBox 5">
            <a:extLst>
              <a:ext uri="{FF2B5EF4-FFF2-40B4-BE49-F238E27FC236}">
                <a16:creationId xmlns:a16="http://schemas.microsoft.com/office/drawing/2014/main" id="{0E4615EE-8612-410E-B696-32E41A15561D}"/>
              </a:ext>
            </a:extLst>
          </p:cNvPr>
          <p:cNvSpPr txBox="1"/>
          <p:nvPr/>
        </p:nvSpPr>
        <p:spPr>
          <a:xfrm>
            <a:off x="1294228" y="5913289"/>
            <a:ext cx="6555543" cy="584775"/>
          </a:xfrm>
          <a:prstGeom prst="rect">
            <a:avLst/>
          </a:prstGeom>
          <a:noFill/>
        </p:spPr>
        <p:txBody>
          <a:bodyPr wrap="square" rtlCol="0">
            <a:spAutoFit/>
          </a:bodyPr>
          <a:lstStyle/>
          <a:p>
            <a:pPr algn="ctr"/>
            <a:r>
              <a:rPr lang="en-GB" sz="1600" cap="all" dirty="0"/>
              <a:t>Highfield Children’s Home aerial view, 1920-1930, </a:t>
            </a:r>
          </a:p>
          <a:p>
            <a:pPr algn="ctr"/>
            <a:r>
              <a:rPr lang="en-GB" sz="1600" cap="all" dirty="0"/>
              <a:t>action for children </a:t>
            </a:r>
            <a:endParaRPr lang="en-GB" sz="1600" dirty="0"/>
          </a:p>
        </p:txBody>
      </p:sp>
      <p:sp>
        <p:nvSpPr>
          <p:cNvPr id="5" name="Title 1">
            <a:extLst>
              <a:ext uri="{FF2B5EF4-FFF2-40B4-BE49-F238E27FC236}">
                <a16:creationId xmlns:a16="http://schemas.microsoft.com/office/drawing/2014/main" id="{C3E707E0-EA23-46F2-99B4-AFD032560F73}"/>
              </a:ext>
            </a:extLst>
          </p:cNvPr>
          <p:cNvSpPr txBox="1">
            <a:spLocks/>
          </p:cNvSpPr>
          <p:nvPr/>
        </p:nvSpPr>
        <p:spPr>
          <a:xfrm>
            <a:off x="609600" y="54134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C000"/>
                </a:solidFill>
              </a:rPr>
              <a:t>Why were some children’s homes moved out of London to rural areas like </a:t>
            </a:r>
            <a:r>
              <a:rPr lang="en-US" sz="3200" b="1" dirty="0" err="1">
                <a:solidFill>
                  <a:srgbClr val="FFC000"/>
                </a:solidFill>
              </a:rPr>
              <a:t>Harpenden</a:t>
            </a:r>
            <a:r>
              <a:rPr lang="en-US" sz="3200" b="1" dirty="0">
                <a:solidFill>
                  <a:srgbClr val="FFC000"/>
                </a:solidFill>
              </a:rPr>
              <a:t>?</a:t>
            </a:r>
          </a:p>
        </p:txBody>
      </p:sp>
      <p:pic>
        <p:nvPicPr>
          <p:cNvPr id="7" name="Picture 6" descr="A picture containing drawing&#10;&#10;Description automatically generated">
            <a:extLst>
              <a:ext uri="{FF2B5EF4-FFF2-40B4-BE49-F238E27FC236}">
                <a16:creationId xmlns:a16="http://schemas.microsoft.com/office/drawing/2014/main" id="{36A36FC1-9925-4E64-A2D1-3F1E74C0081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352" y="187621"/>
            <a:ext cx="1918179" cy="565863"/>
          </a:xfrm>
          <a:prstGeom prst="rect">
            <a:avLst/>
          </a:prstGeom>
        </p:spPr>
      </p:pic>
    </p:spTree>
    <p:extLst>
      <p:ext uri="{BB962C8B-B14F-4D97-AF65-F5344CB8AC3E}">
        <p14:creationId xmlns:p14="http://schemas.microsoft.com/office/powerpoint/2010/main" val="1342987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13" y="557216"/>
            <a:ext cx="8229600" cy="1143000"/>
          </a:xfrm>
        </p:spPr>
        <p:txBody>
          <a:bodyPr>
            <a:normAutofit/>
          </a:bodyPr>
          <a:lstStyle/>
          <a:p>
            <a:r>
              <a:rPr lang="en-US" sz="3200" b="1" dirty="0">
                <a:solidFill>
                  <a:srgbClr val="FFC000"/>
                </a:solidFill>
              </a:rPr>
              <a:t>Does change happen because of the conditions of the time, or the actions of individuals?</a:t>
            </a:r>
          </a:p>
        </p:txBody>
      </p:sp>
      <p:sp>
        <p:nvSpPr>
          <p:cNvPr id="3" name="Content Placeholder 2"/>
          <p:cNvSpPr>
            <a:spLocks noGrp="1"/>
          </p:cNvSpPr>
          <p:nvPr>
            <p:ph idx="1"/>
          </p:nvPr>
        </p:nvSpPr>
        <p:spPr>
          <a:xfrm>
            <a:off x="448887" y="1600200"/>
            <a:ext cx="8686800" cy="4983162"/>
          </a:xfrm>
        </p:spPr>
        <p:txBody>
          <a:bodyPr>
            <a:normAutofit fontScale="62500" lnSpcReduction="20000"/>
          </a:bodyPr>
          <a:lstStyle/>
          <a:p>
            <a:pPr marL="0" indent="0">
              <a:buNone/>
            </a:pPr>
            <a:r>
              <a:rPr lang="en-GB" dirty="0"/>
              <a:t>Look at the pictures of </a:t>
            </a:r>
            <a:r>
              <a:rPr lang="en-US" dirty="0"/>
              <a:t>Reverend </a:t>
            </a:r>
            <a:r>
              <a:rPr lang="en-GB" dirty="0"/>
              <a:t>Thomas Bowman Stephenson who opened the first NCH children’s home.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What do you know about him?</a:t>
            </a:r>
          </a:p>
          <a:p>
            <a:pPr marL="0" indent="0">
              <a:buNone/>
            </a:pPr>
            <a:r>
              <a:rPr lang="en-GB" dirty="0"/>
              <a:t>What do you think you know about him? </a:t>
            </a: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3414" y="2134316"/>
            <a:ext cx="2866621" cy="3276138"/>
          </a:xfrm>
          <a:prstGeom prst="rect">
            <a:avLst/>
          </a:prstGeom>
        </p:spPr>
      </p:pic>
      <p:pic>
        <p:nvPicPr>
          <p:cNvPr id="5" name="Picture 4" descr="reveren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2134316"/>
            <a:ext cx="2951476" cy="3276138"/>
          </a:xfrm>
          <a:prstGeom prst="rect">
            <a:avLst/>
          </a:prstGeom>
        </p:spPr>
      </p:pic>
      <p:sp>
        <p:nvSpPr>
          <p:cNvPr id="6" name="TextBox 5">
            <a:extLst>
              <a:ext uri="{FF2B5EF4-FFF2-40B4-BE49-F238E27FC236}">
                <a16:creationId xmlns:a16="http://schemas.microsoft.com/office/drawing/2014/main" id="{FEECB098-8732-4B5E-895E-7016545F3636}"/>
              </a:ext>
            </a:extLst>
          </p:cNvPr>
          <p:cNvSpPr txBox="1"/>
          <p:nvPr/>
        </p:nvSpPr>
        <p:spPr>
          <a:xfrm>
            <a:off x="1318846" y="5456968"/>
            <a:ext cx="6506308" cy="369332"/>
          </a:xfrm>
          <a:prstGeom prst="rect">
            <a:avLst/>
          </a:prstGeom>
          <a:noFill/>
        </p:spPr>
        <p:txBody>
          <a:bodyPr wrap="square" rtlCol="0">
            <a:spAutoFit/>
          </a:bodyPr>
          <a:lstStyle/>
          <a:p>
            <a:r>
              <a:rPr lang="en-GB" dirty="0"/>
              <a:t>REVEREND THOMAS BOWMAN STEPHENSON (PRINTS 6 AND 7)</a:t>
            </a:r>
          </a:p>
        </p:txBody>
      </p:sp>
      <p:pic>
        <p:nvPicPr>
          <p:cNvPr id="7" name="Picture 6" descr="A picture containing drawing&#10;&#10;Description automatically generated">
            <a:extLst>
              <a:ext uri="{FF2B5EF4-FFF2-40B4-BE49-F238E27FC236}">
                <a16:creationId xmlns:a16="http://schemas.microsoft.com/office/drawing/2014/main" id="{D9AAC13C-4E54-42FE-AC4D-98ACCD71DC8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4352" y="187621"/>
            <a:ext cx="1918179" cy="565863"/>
          </a:xfrm>
          <a:prstGeom prst="rect">
            <a:avLst/>
          </a:prstGeom>
        </p:spPr>
      </p:pic>
    </p:spTree>
    <p:extLst>
      <p:ext uri="{BB962C8B-B14F-4D97-AF65-F5344CB8AC3E}">
        <p14:creationId xmlns:p14="http://schemas.microsoft.com/office/powerpoint/2010/main" val="3149584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6872"/>
            <a:ext cx="8229600" cy="4902200"/>
          </a:xfrm>
        </p:spPr>
        <p:txBody>
          <a:bodyPr>
            <a:normAutofit fontScale="92500" lnSpcReduction="10000"/>
          </a:bodyPr>
          <a:lstStyle/>
          <a:p>
            <a:pPr marL="0" indent="0">
              <a:buNone/>
            </a:pPr>
            <a:r>
              <a:rPr lang="en-GB" dirty="0"/>
              <a:t>Read the biography of </a:t>
            </a:r>
            <a:r>
              <a:rPr lang="en-US" dirty="0"/>
              <a:t>Reverend </a:t>
            </a:r>
            <a:r>
              <a:rPr lang="en-GB" dirty="0"/>
              <a:t>Thomas Bowman Stephenson.</a:t>
            </a:r>
          </a:p>
          <a:p>
            <a:pPr marL="0" indent="0">
              <a:buNone/>
            </a:pPr>
            <a:endParaRPr lang="en-GB" dirty="0"/>
          </a:p>
          <a:p>
            <a:pPr marL="0" indent="0">
              <a:buNone/>
            </a:pPr>
            <a:endParaRPr lang="en-GB" dirty="0"/>
          </a:p>
          <a:p>
            <a:r>
              <a:rPr lang="en-GB" dirty="0"/>
              <a:t>What characteristics made him an effective advocate of change for children?</a:t>
            </a:r>
          </a:p>
          <a:p>
            <a:r>
              <a:rPr lang="en-GB" dirty="0"/>
              <a:t>Who does he remind you of and why? </a:t>
            </a:r>
          </a:p>
          <a:p>
            <a:r>
              <a:rPr lang="en-GB" dirty="0"/>
              <a:t>Might someone else have seen the slums and poor children of London and responded in a different way?</a:t>
            </a:r>
            <a:endParaRPr lang="en-US" dirty="0"/>
          </a:p>
          <a:p>
            <a:pPr marL="0" indent="0">
              <a:buNone/>
            </a:pPr>
            <a:endParaRPr lang="en-US" dirty="0"/>
          </a:p>
          <a:p>
            <a:pPr marL="0" indent="0">
              <a:buNone/>
            </a:pPr>
            <a:endParaRPr lang="en-US" dirty="0"/>
          </a:p>
        </p:txBody>
      </p:sp>
      <p:sp>
        <p:nvSpPr>
          <p:cNvPr id="6" name="Rectangle 5"/>
          <p:cNvSpPr/>
          <p:nvPr/>
        </p:nvSpPr>
        <p:spPr>
          <a:xfrm>
            <a:off x="2084393" y="2666305"/>
            <a:ext cx="4572000" cy="923330"/>
          </a:xfrm>
          <a:prstGeom prst="rect">
            <a:avLst/>
          </a:prstGeom>
        </p:spPr>
        <p:txBody>
          <a:bodyPr>
            <a:spAutoFit/>
          </a:bodyPr>
          <a:lstStyle/>
          <a:p>
            <a:r>
              <a:rPr lang="en-US" dirty="0"/>
              <a:t>https://</a:t>
            </a:r>
            <a:r>
              <a:rPr lang="en-US" dirty="0" err="1"/>
              <a:t>www.mymethodisthistory.org.uk</a:t>
            </a:r>
            <a:r>
              <a:rPr lang="en-US" dirty="0"/>
              <a:t>/topics-2/action-for-children/</a:t>
            </a:r>
            <a:r>
              <a:rPr lang="en-US" dirty="0" err="1"/>
              <a:t>thomas</a:t>
            </a:r>
            <a:r>
              <a:rPr lang="en-US" dirty="0"/>
              <a:t>-bowman-</a:t>
            </a:r>
            <a:r>
              <a:rPr lang="en-US" dirty="0" err="1"/>
              <a:t>stephenson</a:t>
            </a:r>
            <a:endParaRPr lang="en-US" dirty="0"/>
          </a:p>
        </p:txBody>
      </p:sp>
      <p:sp>
        <p:nvSpPr>
          <p:cNvPr id="5" name="Title 1">
            <a:extLst>
              <a:ext uri="{FF2B5EF4-FFF2-40B4-BE49-F238E27FC236}">
                <a16:creationId xmlns:a16="http://schemas.microsoft.com/office/drawing/2014/main" id="{5429DD7F-7D15-4EB6-A583-E73833B4CCEB}"/>
              </a:ext>
            </a:extLst>
          </p:cNvPr>
          <p:cNvSpPr txBox="1">
            <a:spLocks/>
          </p:cNvSpPr>
          <p:nvPr/>
        </p:nvSpPr>
        <p:spPr>
          <a:xfrm>
            <a:off x="328612" y="64958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C000"/>
                </a:solidFill>
              </a:rPr>
              <a:t>Is change caused by the conditions of the time, or by the actions of individuals?</a:t>
            </a:r>
          </a:p>
        </p:txBody>
      </p:sp>
      <p:pic>
        <p:nvPicPr>
          <p:cNvPr id="8" name="Picture 7" descr="A picture containing drawing&#10;&#10;Description automatically generated">
            <a:extLst>
              <a:ext uri="{FF2B5EF4-FFF2-40B4-BE49-F238E27FC236}">
                <a16:creationId xmlns:a16="http://schemas.microsoft.com/office/drawing/2014/main" id="{B191E6C8-AF2F-40EF-BB76-2B498BFD0A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2" y="187621"/>
            <a:ext cx="1918179" cy="565863"/>
          </a:xfrm>
          <a:prstGeom prst="rect">
            <a:avLst/>
          </a:prstGeom>
        </p:spPr>
      </p:pic>
    </p:spTree>
    <p:extLst>
      <p:ext uri="{BB962C8B-B14F-4D97-AF65-F5344CB8AC3E}">
        <p14:creationId xmlns:p14="http://schemas.microsoft.com/office/powerpoint/2010/main" val="276552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143000"/>
          </a:xfrm>
        </p:spPr>
        <p:txBody>
          <a:bodyPr>
            <a:normAutofit/>
          </a:bodyPr>
          <a:lstStyle/>
          <a:p>
            <a:r>
              <a:rPr lang="en-US" sz="3200" b="1" dirty="0">
                <a:solidFill>
                  <a:srgbClr val="FFC000"/>
                </a:solidFill>
              </a:rPr>
              <a:t>Reflection</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What do you think is the most significant change happening in the 21</a:t>
            </a:r>
            <a:r>
              <a:rPr lang="en-US" baseline="30000" dirty="0"/>
              <a:t>st</a:t>
            </a:r>
            <a:r>
              <a:rPr lang="en-US" dirty="0"/>
              <a:t> century which impacts on children’s wellbeing? Justify your answer.</a:t>
            </a:r>
          </a:p>
          <a:p>
            <a:pPr marL="0" indent="0">
              <a:buNone/>
            </a:pPr>
            <a:r>
              <a:rPr lang="en-US" dirty="0"/>
              <a:t>If you were to be an activist for change, what would you campaign for and why?</a:t>
            </a:r>
          </a:p>
          <a:p>
            <a:pPr marL="0" indent="0">
              <a:buNone/>
            </a:pPr>
            <a:endParaRPr lang="en-US" dirty="0"/>
          </a:p>
          <a:p>
            <a:pPr marL="0" indent="0">
              <a:buNone/>
            </a:pPr>
            <a:endParaRPr lang="en-US" dirty="0"/>
          </a:p>
        </p:txBody>
      </p:sp>
      <p:pic>
        <p:nvPicPr>
          <p:cNvPr id="4" name="Picture 3" descr="A picture containing drawing&#10;&#10;Description automatically generated">
            <a:extLst>
              <a:ext uri="{FF2B5EF4-FFF2-40B4-BE49-F238E27FC236}">
                <a16:creationId xmlns:a16="http://schemas.microsoft.com/office/drawing/2014/main" id="{805C17DF-4658-4C8D-95FF-A9A003ABEA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2" y="187621"/>
            <a:ext cx="1918179" cy="565863"/>
          </a:xfrm>
          <a:prstGeom prst="rect">
            <a:avLst/>
          </a:prstGeom>
        </p:spPr>
      </p:pic>
    </p:spTree>
    <p:extLst>
      <p:ext uri="{BB962C8B-B14F-4D97-AF65-F5344CB8AC3E}">
        <p14:creationId xmlns:p14="http://schemas.microsoft.com/office/powerpoint/2010/main" val="122995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84" y="186455"/>
            <a:ext cx="7886700" cy="1325563"/>
          </a:xfrm>
        </p:spPr>
        <p:txBody>
          <a:bodyPr>
            <a:normAutofit/>
          </a:bodyPr>
          <a:lstStyle/>
          <a:p>
            <a:pPr algn="ctr"/>
            <a:r>
              <a:rPr lang="en-US" sz="3200" b="1" dirty="0">
                <a:solidFill>
                  <a:schemeClr val="accent4"/>
                </a:solidFill>
                <a:latin typeface="+mn-lt"/>
              </a:rPr>
              <a:t>Key words  </a:t>
            </a:r>
          </a:p>
        </p:txBody>
      </p:sp>
      <p:graphicFrame>
        <p:nvGraphicFramePr>
          <p:cNvPr id="5" name="Table 5">
            <a:extLst>
              <a:ext uri="{FF2B5EF4-FFF2-40B4-BE49-F238E27FC236}">
                <a16:creationId xmlns:a16="http://schemas.microsoft.com/office/drawing/2014/main" id="{92D25E10-9EF4-4A5A-B571-DAFEFA15AD27}"/>
              </a:ext>
            </a:extLst>
          </p:cNvPr>
          <p:cNvGraphicFramePr>
            <a:graphicFrameLocks noGrp="1"/>
          </p:cNvGraphicFramePr>
          <p:nvPr>
            <p:extLst>
              <p:ext uri="{D42A27DB-BD31-4B8C-83A1-F6EECF244321}">
                <p14:modId xmlns:p14="http://schemas.microsoft.com/office/powerpoint/2010/main" val="332314014"/>
              </p:ext>
            </p:extLst>
          </p:nvPr>
        </p:nvGraphicFramePr>
        <p:xfrm>
          <a:off x="484532" y="1377462"/>
          <a:ext cx="8141214" cy="4602890"/>
        </p:xfrm>
        <a:graphic>
          <a:graphicData uri="http://schemas.openxmlformats.org/drawingml/2006/table">
            <a:tbl>
              <a:tblPr firstRow="1" bandRow="1">
                <a:tableStyleId>{00A15C55-8517-42AA-B614-E9B94910E393}</a:tableStyleId>
              </a:tblPr>
              <a:tblGrid>
                <a:gridCol w="1430211">
                  <a:extLst>
                    <a:ext uri="{9D8B030D-6E8A-4147-A177-3AD203B41FA5}">
                      <a16:colId xmlns:a16="http://schemas.microsoft.com/office/drawing/2014/main" val="520822113"/>
                    </a:ext>
                  </a:extLst>
                </a:gridCol>
                <a:gridCol w="5236050">
                  <a:extLst>
                    <a:ext uri="{9D8B030D-6E8A-4147-A177-3AD203B41FA5}">
                      <a16:colId xmlns:a16="http://schemas.microsoft.com/office/drawing/2014/main" val="3380232643"/>
                    </a:ext>
                  </a:extLst>
                </a:gridCol>
                <a:gridCol w="1474953">
                  <a:extLst>
                    <a:ext uri="{9D8B030D-6E8A-4147-A177-3AD203B41FA5}">
                      <a16:colId xmlns:a16="http://schemas.microsoft.com/office/drawing/2014/main" val="3236400625"/>
                    </a:ext>
                  </a:extLst>
                </a:gridCol>
              </a:tblGrid>
              <a:tr h="488090">
                <a:tc>
                  <a:txBody>
                    <a:bodyPr/>
                    <a:lstStyle/>
                    <a:p>
                      <a:r>
                        <a:rPr lang="en-GB" sz="1400" dirty="0"/>
                        <a:t>Key concepts </a:t>
                      </a:r>
                    </a:p>
                  </a:txBody>
                  <a:tcPr/>
                </a:tc>
                <a:tc>
                  <a:txBody>
                    <a:bodyPr/>
                    <a:lstStyle/>
                    <a:p>
                      <a:r>
                        <a:rPr lang="en-GB" sz="1400" dirty="0"/>
                        <a:t>Definition</a:t>
                      </a:r>
                    </a:p>
                  </a:txBody>
                  <a:tcPr/>
                </a:tc>
                <a:tc>
                  <a:txBody>
                    <a:bodyPr/>
                    <a:lstStyle/>
                    <a:p>
                      <a:r>
                        <a:rPr lang="en-GB" sz="1400" dirty="0"/>
                        <a:t>Synonyms</a:t>
                      </a:r>
                    </a:p>
                  </a:txBody>
                  <a:tcPr/>
                </a:tc>
                <a:extLst>
                  <a:ext uri="{0D108BD9-81ED-4DB2-BD59-A6C34878D82A}">
                    <a16:rowId xmlns:a16="http://schemas.microsoft.com/office/drawing/2014/main" val="2497473909"/>
                  </a:ext>
                </a:extLst>
              </a:tr>
              <a:tr h="0">
                <a:tc>
                  <a:txBody>
                    <a:bodyPr/>
                    <a:lstStyle/>
                    <a:p>
                      <a:r>
                        <a:rPr lang="en-GB" sz="1400" dirty="0"/>
                        <a:t>Welfare  </a:t>
                      </a:r>
                    </a:p>
                  </a:txBody>
                  <a:tcPr/>
                </a:tc>
                <a:tc>
                  <a:txBody>
                    <a:bodyPr/>
                    <a:lstStyle/>
                    <a:p>
                      <a:r>
                        <a:rPr lang="en-GB" sz="1400" dirty="0"/>
                        <a:t>People’s health, comfort and happiness  </a:t>
                      </a:r>
                    </a:p>
                  </a:txBody>
                  <a:tcPr/>
                </a:tc>
                <a:tc>
                  <a:txBody>
                    <a:bodyPr/>
                    <a:lstStyle/>
                    <a:p>
                      <a:r>
                        <a:rPr lang="en-GB" sz="1400" dirty="0"/>
                        <a:t>Wellbeing  </a:t>
                      </a:r>
                    </a:p>
                  </a:txBody>
                  <a:tcPr/>
                </a:tc>
                <a:extLst>
                  <a:ext uri="{0D108BD9-81ED-4DB2-BD59-A6C34878D82A}">
                    <a16:rowId xmlns:a16="http://schemas.microsoft.com/office/drawing/2014/main" val="686922871"/>
                  </a:ext>
                </a:extLst>
              </a:tr>
              <a:tr h="0">
                <a:tc>
                  <a:txBody>
                    <a:bodyPr/>
                    <a:lstStyle/>
                    <a:p>
                      <a:r>
                        <a:rPr lang="en-GB" sz="1400" dirty="0"/>
                        <a:t>Conditions </a:t>
                      </a:r>
                    </a:p>
                  </a:txBody>
                  <a:tcPr/>
                </a:tc>
                <a:tc>
                  <a:txBody>
                    <a:bodyPr/>
                    <a:lstStyle/>
                    <a:p>
                      <a:r>
                        <a:rPr lang="en-GB" sz="1400" dirty="0"/>
                        <a:t>External factors affecting the way people live or work, for example relating to wealth, health, or housing </a:t>
                      </a:r>
                    </a:p>
                  </a:txBody>
                  <a:tcPr/>
                </a:tc>
                <a:tc>
                  <a:txBody>
                    <a:bodyPr/>
                    <a:lstStyle/>
                    <a:p>
                      <a:r>
                        <a:rPr lang="en-GB" sz="1400" dirty="0"/>
                        <a:t>Circumstances </a:t>
                      </a:r>
                    </a:p>
                  </a:txBody>
                  <a:tcPr/>
                </a:tc>
                <a:extLst>
                  <a:ext uri="{0D108BD9-81ED-4DB2-BD59-A6C34878D82A}">
                    <a16:rowId xmlns:a16="http://schemas.microsoft.com/office/drawing/2014/main" val="656470841"/>
                  </a:ext>
                </a:extLst>
              </a:tr>
              <a:tr h="0">
                <a:tc>
                  <a:txBody>
                    <a:bodyPr/>
                    <a:lstStyle/>
                    <a:p>
                      <a:r>
                        <a:rPr lang="en-GB" sz="1400" dirty="0"/>
                        <a:t>Poverty </a:t>
                      </a:r>
                    </a:p>
                  </a:txBody>
                  <a:tcPr/>
                </a:tc>
                <a:tc>
                  <a:txBody>
                    <a:bodyPr/>
                    <a:lstStyle/>
                    <a:p>
                      <a:r>
                        <a:rPr lang="en-GB" sz="1400" dirty="0"/>
                        <a:t>The condition of having too little money to meet basic needs </a:t>
                      </a:r>
                    </a:p>
                  </a:txBody>
                  <a:tcPr/>
                </a:tc>
                <a:tc>
                  <a:txBody>
                    <a:bodyPr/>
                    <a:lstStyle/>
                    <a:p>
                      <a:r>
                        <a:rPr lang="en-GB" sz="1400" dirty="0"/>
                        <a:t>Hardship</a:t>
                      </a:r>
                    </a:p>
                  </a:txBody>
                  <a:tcPr/>
                </a:tc>
                <a:extLst>
                  <a:ext uri="{0D108BD9-81ED-4DB2-BD59-A6C34878D82A}">
                    <a16:rowId xmlns:a16="http://schemas.microsoft.com/office/drawing/2014/main" val="1134989246"/>
                  </a:ext>
                </a:extLst>
              </a:tr>
              <a:tr h="0">
                <a:tc>
                  <a:txBody>
                    <a:bodyPr/>
                    <a:lstStyle/>
                    <a:p>
                      <a:r>
                        <a:rPr lang="en-GB" sz="1400" dirty="0"/>
                        <a:t>Sanitation</a:t>
                      </a:r>
                    </a:p>
                  </a:txBody>
                  <a:tcPr/>
                </a:tc>
                <a:tc>
                  <a:txBody>
                    <a:bodyPr/>
                    <a:lstStyle/>
                    <a:p>
                      <a:r>
                        <a:rPr lang="en-GB" sz="1400" dirty="0"/>
                        <a:t>Conditions affecting public health particularly the provision of clean water and the disposal of sewage </a:t>
                      </a:r>
                    </a:p>
                  </a:txBody>
                  <a:tcPr/>
                </a:tc>
                <a:tc>
                  <a:txBody>
                    <a:bodyPr/>
                    <a:lstStyle/>
                    <a:p>
                      <a:r>
                        <a:rPr lang="en-GB" sz="1400" dirty="0"/>
                        <a:t>Hygiene </a:t>
                      </a:r>
                    </a:p>
                  </a:txBody>
                  <a:tcPr/>
                </a:tc>
                <a:extLst>
                  <a:ext uri="{0D108BD9-81ED-4DB2-BD59-A6C34878D82A}">
                    <a16:rowId xmlns:a16="http://schemas.microsoft.com/office/drawing/2014/main" val="3968026610"/>
                  </a:ext>
                </a:extLst>
              </a:tr>
              <a:tr h="0">
                <a:tc>
                  <a:txBody>
                    <a:bodyPr/>
                    <a:lstStyle/>
                    <a:p>
                      <a:r>
                        <a:rPr lang="en-GB" sz="1400" dirty="0"/>
                        <a:t>Tuberculosis </a:t>
                      </a:r>
                    </a:p>
                  </a:txBody>
                  <a:tcPr/>
                </a:tc>
                <a:tc>
                  <a:txBody>
                    <a:bodyPr/>
                    <a:lstStyle/>
                    <a:p>
                      <a:r>
                        <a:rPr lang="en-GB" sz="1400" dirty="0"/>
                        <a:t>A serious, contagious disease that mainly effects the lungs and if untreated can kill </a:t>
                      </a:r>
                    </a:p>
                  </a:txBody>
                  <a:tcPr/>
                </a:tc>
                <a:tc>
                  <a:txBody>
                    <a:bodyPr/>
                    <a:lstStyle/>
                    <a:p>
                      <a:endParaRPr lang="en-GB" sz="1400" dirty="0"/>
                    </a:p>
                  </a:txBody>
                  <a:tcPr/>
                </a:tc>
                <a:extLst>
                  <a:ext uri="{0D108BD9-81ED-4DB2-BD59-A6C34878D82A}">
                    <a16:rowId xmlns:a16="http://schemas.microsoft.com/office/drawing/2014/main" val="898892516"/>
                  </a:ext>
                </a:extLst>
              </a:tr>
              <a:tr h="0">
                <a:tc>
                  <a:txBody>
                    <a:bodyPr/>
                    <a:lstStyle/>
                    <a:p>
                      <a:r>
                        <a:rPr lang="en-GB" sz="1400" dirty="0"/>
                        <a:t>Smog  </a:t>
                      </a:r>
                    </a:p>
                  </a:txBody>
                  <a:tcPr/>
                </a:tc>
                <a:tc>
                  <a:txBody>
                    <a:bodyPr/>
                    <a:lstStyle/>
                    <a:p>
                      <a:r>
                        <a:rPr lang="en-GB" sz="1400" dirty="0"/>
                        <a:t>A yellow or blackish fog that has smoke mixed into it</a:t>
                      </a:r>
                    </a:p>
                  </a:txBody>
                  <a:tcPr/>
                </a:tc>
                <a:tc>
                  <a:txBody>
                    <a:bodyPr/>
                    <a:lstStyle/>
                    <a:p>
                      <a:r>
                        <a:rPr lang="en-GB" sz="1400" dirty="0"/>
                        <a:t>Air pollution</a:t>
                      </a:r>
                    </a:p>
                  </a:txBody>
                  <a:tcPr/>
                </a:tc>
                <a:extLst>
                  <a:ext uri="{0D108BD9-81ED-4DB2-BD59-A6C34878D82A}">
                    <a16:rowId xmlns:a16="http://schemas.microsoft.com/office/drawing/2014/main" val="4057832996"/>
                  </a:ext>
                </a:extLst>
              </a:tr>
              <a:tr h="0">
                <a:tc>
                  <a:txBody>
                    <a:bodyPr/>
                    <a:lstStyle/>
                    <a:p>
                      <a:r>
                        <a:rPr lang="en-GB" sz="1400" dirty="0"/>
                        <a:t>Slum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t>An area of run-down, overcrowded housing </a:t>
                      </a:r>
                    </a:p>
                  </a:txBody>
                  <a:tcPr/>
                </a:tc>
                <a:tc>
                  <a:txBody>
                    <a:bodyPr/>
                    <a:lstStyle/>
                    <a:p>
                      <a:endParaRPr lang="en-GB" sz="1400" dirty="0"/>
                    </a:p>
                  </a:txBody>
                  <a:tcPr/>
                </a:tc>
                <a:extLst>
                  <a:ext uri="{0D108BD9-81ED-4DB2-BD59-A6C34878D82A}">
                    <a16:rowId xmlns:a16="http://schemas.microsoft.com/office/drawing/2014/main" val="3358005682"/>
                  </a:ext>
                </a:extLst>
              </a:tr>
              <a:tr h="0">
                <a:tc>
                  <a:txBody>
                    <a:bodyPr/>
                    <a:lstStyle/>
                    <a:p>
                      <a:r>
                        <a:rPr lang="en-GB" sz="1400" dirty="0"/>
                        <a:t>Sanatorium  </a:t>
                      </a:r>
                    </a:p>
                  </a:txBody>
                  <a:tcPr/>
                </a:tc>
                <a:tc>
                  <a:txBody>
                    <a:bodyPr/>
                    <a:lstStyle/>
                    <a:p>
                      <a:r>
                        <a:rPr lang="en-GB" sz="1400" dirty="0"/>
                        <a:t>A special  type of hospital where people with long term illnesses could be cared for, usually in the countryside so they could benefit from fresh air.</a:t>
                      </a:r>
                    </a:p>
                  </a:txBody>
                  <a:tcPr/>
                </a:tc>
                <a:tc>
                  <a:txBody>
                    <a:bodyPr/>
                    <a:lstStyle/>
                    <a:p>
                      <a:endParaRPr lang="en-GB" sz="1400" dirty="0"/>
                    </a:p>
                  </a:txBody>
                  <a:tcPr/>
                </a:tc>
                <a:extLst>
                  <a:ext uri="{0D108BD9-81ED-4DB2-BD59-A6C34878D82A}">
                    <a16:rowId xmlns:a16="http://schemas.microsoft.com/office/drawing/2014/main" val="3437777226"/>
                  </a:ext>
                </a:extLst>
              </a:tr>
              <a:tr h="0">
                <a:tc>
                  <a:txBody>
                    <a:bodyPr/>
                    <a:lstStyle/>
                    <a:p>
                      <a:r>
                        <a:rPr lang="en-GB" sz="1400" dirty="0"/>
                        <a:t>Urban </a:t>
                      </a:r>
                    </a:p>
                  </a:txBody>
                  <a:tcPr/>
                </a:tc>
                <a:tc>
                  <a:txBody>
                    <a:bodyPr/>
                    <a:lstStyle/>
                    <a:p>
                      <a:r>
                        <a:rPr lang="en-GB" sz="1400" dirty="0"/>
                        <a:t>Relating to a city or town</a:t>
                      </a:r>
                    </a:p>
                  </a:txBody>
                  <a:tcPr/>
                </a:tc>
                <a:tc>
                  <a:txBody>
                    <a:bodyPr/>
                    <a:lstStyle/>
                    <a:p>
                      <a:r>
                        <a:rPr lang="en-GB" sz="1400" dirty="0"/>
                        <a:t>Metropolitan </a:t>
                      </a:r>
                    </a:p>
                  </a:txBody>
                  <a:tcPr/>
                </a:tc>
                <a:extLst>
                  <a:ext uri="{0D108BD9-81ED-4DB2-BD59-A6C34878D82A}">
                    <a16:rowId xmlns:a16="http://schemas.microsoft.com/office/drawing/2014/main" val="988417251"/>
                  </a:ext>
                </a:extLst>
              </a:tr>
              <a:tr h="0">
                <a:tc>
                  <a:txBody>
                    <a:bodyPr/>
                    <a:lstStyle/>
                    <a:p>
                      <a:r>
                        <a:rPr lang="en-GB" sz="1400" dirty="0"/>
                        <a:t>Rural </a:t>
                      </a:r>
                    </a:p>
                  </a:txBody>
                  <a:tcPr/>
                </a:tc>
                <a:tc>
                  <a:txBody>
                    <a:bodyPr/>
                    <a:lstStyle/>
                    <a:p>
                      <a:r>
                        <a:rPr lang="en-GB" sz="1400" dirty="0"/>
                        <a:t>Relating to the countryside </a:t>
                      </a:r>
                    </a:p>
                  </a:txBody>
                  <a:tcPr/>
                </a:tc>
                <a:tc>
                  <a:txBody>
                    <a:bodyPr/>
                    <a:lstStyle/>
                    <a:p>
                      <a:endParaRPr lang="en-GB" sz="1400" dirty="0"/>
                    </a:p>
                  </a:txBody>
                  <a:tcPr/>
                </a:tc>
                <a:extLst>
                  <a:ext uri="{0D108BD9-81ED-4DB2-BD59-A6C34878D82A}">
                    <a16:rowId xmlns:a16="http://schemas.microsoft.com/office/drawing/2014/main" val="2664470230"/>
                  </a:ext>
                </a:extLst>
              </a:tr>
            </a:tbl>
          </a:graphicData>
        </a:graphic>
      </p:graphicFrame>
      <p:pic>
        <p:nvPicPr>
          <p:cNvPr id="11" name="Picture 10" descr="A picture containing drawing&#10;&#10;Description automatically generated">
            <a:extLst>
              <a:ext uri="{FF2B5EF4-FFF2-40B4-BE49-F238E27FC236}">
                <a16:creationId xmlns:a16="http://schemas.microsoft.com/office/drawing/2014/main" id="{D9DE1565-C450-420B-BBD8-CD2BECB1F9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spTree>
    <p:extLst>
      <p:ext uri="{BB962C8B-B14F-4D97-AF65-F5344CB8AC3E}">
        <p14:creationId xmlns:p14="http://schemas.microsoft.com/office/powerpoint/2010/main" val="1059272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84" y="186455"/>
            <a:ext cx="7886700" cy="1325563"/>
          </a:xfrm>
        </p:spPr>
        <p:txBody>
          <a:bodyPr>
            <a:normAutofit/>
          </a:bodyPr>
          <a:lstStyle/>
          <a:p>
            <a:pPr algn="ctr"/>
            <a:r>
              <a:rPr lang="en-US" sz="3200" b="1" dirty="0">
                <a:solidFill>
                  <a:schemeClr val="accent4"/>
                </a:solidFill>
                <a:latin typeface="+mn-lt"/>
              </a:rPr>
              <a:t>Key words  </a:t>
            </a:r>
          </a:p>
        </p:txBody>
      </p:sp>
      <p:graphicFrame>
        <p:nvGraphicFramePr>
          <p:cNvPr id="5" name="Table 5">
            <a:extLst>
              <a:ext uri="{FF2B5EF4-FFF2-40B4-BE49-F238E27FC236}">
                <a16:creationId xmlns:a16="http://schemas.microsoft.com/office/drawing/2014/main" id="{92D25E10-9EF4-4A5A-B571-DAFEFA15AD27}"/>
              </a:ext>
            </a:extLst>
          </p:cNvPr>
          <p:cNvGraphicFramePr>
            <a:graphicFrameLocks noGrp="1"/>
          </p:cNvGraphicFramePr>
          <p:nvPr>
            <p:extLst>
              <p:ext uri="{D42A27DB-BD31-4B8C-83A1-F6EECF244321}">
                <p14:modId xmlns:p14="http://schemas.microsoft.com/office/powerpoint/2010/main" val="3313099854"/>
              </p:ext>
            </p:extLst>
          </p:nvPr>
        </p:nvGraphicFramePr>
        <p:xfrm>
          <a:off x="329784" y="1154255"/>
          <a:ext cx="8484432" cy="3597050"/>
        </p:xfrm>
        <a:graphic>
          <a:graphicData uri="http://schemas.openxmlformats.org/drawingml/2006/table">
            <a:tbl>
              <a:tblPr firstRow="1" bandRow="1">
                <a:tableStyleId>{00A15C55-8517-42AA-B614-E9B94910E393}</a:tableStyleId>
              </a:tblPr>
              <a:tblGrid>
                <a:gridCol w="1773429">
                  <a:extLst>
                    <a:ext uri="{9D8B030D-6E8A-4147-A177-3AD203B41FA5}">
                      <a16:colId xmlns:a16="http://schemas.microsoft.com/office/drawing/2014/main" val="520822113"/>
                    </a:ext>
                  </a:extLst>
                </a:gridCol>
                <a:gridCol w="5127320">
                  <a:extLst>
                    <a:ext uri="{9D8B030D-6E8A-4147-A177-3AD203B41FA5}">
                      <a16:colId xmlns:a16="http://schemas.microsoft.com/office/drawing/2014/main" val="3380232643"/>
                    </a:ext>
                  </a:extLst>
                </a:gridCol>
                <a:gridCol w="1583683">
                  <a:extLst>
                    <a:ext uri="{9D8B030D-6E8A-4147-A177-3AD203B41FA5}">
                      <a16:colId xmlns:a16="http://schemas.microsoft.com/office/drawing/2014/main" val="3236400625"/>
                    </a:ext>
                  </a:extLst>
                </a:gridCol>
              </a:tblGrid>
              <a:tr h="488090">
                <a:tc>
                  <a:txBody>
                    <a:bodyPr/>
                    <a:lstStyle/>
                    <a:p>
                      <a:r>
                        <a:rPr lang="en-GB" sz="1400" dirty="0"/>
                        <a:t>Key concepts </a:t>
                      </a:r>
                    </a:p>
                  </a:txBody>
                  <a:tcPr/>
                </a:tc>
                <a:tc>
                  <a:txBody>
                    <a:bodyPr/>
                    <a:lstStyle/>
                    <a:p>
                      <a:r>
                        <a:rPr lang="en-GB" sz="1400" dirty="0"/>
                        <a:t>Definition</a:t>
                      </a:r>
                    </a:p>
                  </a:txBody>
                  <a:tcPr/>
                </a:tc>
                <a:tc>
                  <a:txBody>
                    <a:bodyPr/>
                    <a:lstStyle/>
                    <a:p>
                      <a:r>
                        <a:rPr lang="en-GB" sz="1400" dirty="0"/>
                        <a:t>Synonyms</a:t>
                      </a:r>
                    </a:p>
                  </a:txBody>
                  <a:tcPr/>
                </a:tc>
                <a:extLst>
                  <a:ext uri="{0D108BD9-81ED-4DB2-BD59-A6C34878D82A}">
                    <a16:rowId xmlns:a16="http://schemas.microsoft.com/office/drawing/2014/main" val="2497473909"/>
                  </a:ext>
                </a:extLst>
              </a:tr>
              <a:tr h="0">
                <a:tc>
                  <a:txBody>
                    <a:bodyPr/>
                    <a:lstStyle/>
                    <a:p>
                      <a:r>
                        <a:rPr lang="en-GB" sz="1400" dirty="0"/>
                        <a:t>Cause </a:t>
                      </a:r>
                    </a:p>
                  </a:txBody>
                  <a:tcPr/>
                </a:tc>
                <a:tc>
                  <a:txBody>
                    <a:bodyPr/>
                    <a:lstStyle/>
                    <a:p>
                      <a:r>
                        <a:rPr lang="en-GB" sz="1400" dirty="0"/>
                        <a:t>An event, person, or thing that makes something happen</a:t>
                      </a:r>
                    </a:p>
                  </a:txBody>
                  <a:tcPr/>
                </a:tc>
                <a:tc>
                  <a:txBody>
                    <a:bodyPr/>
                    <a:lstStyle/>
                    <a:p>
                      <a:endParaRPr lang="en-GB" sz="1400" dirty="0"/>
                    </a:p>
                  </a:txBody>
                  <a:tcPr/>
                </a:tc>
                <a:extLst>
                  <a:ext uri="{0D108BD9-81ED-4DB2-BD59-A6C34878D82A}">
                    <a16:rowId xmlns:a16="http://schemas.microsoft.com/office/drawing/2014/main" val="686922871"/>
                  </a:ext>
                </a:extLst>
              </a:tr>
              <a:tr h="0">
                <a:tc>
                  <a:txBody>
                    <a:bodyPr/>
                    <a:lstStyle/>
                    <a:p>
                      <a:r>
                        <a:rPr lang="en-GB" sz="1400" dirty="0"/>
                        <a:t>Consequence </a:t>
                      </a:r>
                    </a:p>
                  </a:txBody>
                  <a:tcPr/>
                </a:tc>
                <a:tc>
                  <a:txBody>
                    <a:bodyPr/>
                    <a:lstStyle/>
                    <a:p>
                      <a:r>
                        <a:rPr lang="en-GB" sz="1400" dirty="0"/>
                        <a:t>The effect of something that happened earlier</a:t>
                      </a:r>
                    </a:p>
                  </a:txBody>
                  <a:tcPr/>
                </a:tc>
                <a:tc>
                  <a:txBody>
                    <a:bodyPr/>
                    <a:lstStyle/>
                    <a:p>
                      <a:r>
                        <a:rPr lang="en-GB" sz="1400" dirty="0"/>
                        <a:t>Result, outcome </a:t>
                      </a:r>
                    </a:p>
                  </a:txBody>
                  <a:tcPr/>
                </a:tc>
                <a:extLst>
                  <a:ext uri="{0D108BD9-81ED-4DB2-BD59-A6C34878D82A}">
                    <a16:rowId xmlns:a16="http://schemas.microsoft.com/office/drawing/2014/main" val="656470841"/>
                  </a:ext>
                </a:extLst>
              </a:tr>
              <a:tr h="0">
                <a:tc>
                  <a:txBody>
                    <a:bodyPr/>
                    <a:lstStyle/>
                    <a:p>
                      <a:r>
                        <a:rPr lang="en-GB" sz="1400" dirty="0"/>
                        <a:t>Historical source </a:t>
                      </a:r>
                    </a:p>
                  </a:txBody>
                  <a:tcPr/>
                </a:tc>
                <a:tc>
                  <a:txBody>
                    <a:bodyPr/>
                    <a:lstStyle/>
                    <a:p>
                      <a:r>
                        <a:rPr lang="en-GB" sz="1400" dirty="0"/>
                        <a:t>Something that tells us about the past and can be used by a historian to provide evidence.</a:t>
                      </a:r>
                      <a:r>
                        <a:rPr lang="en-GB" sz="1400" b="0" i="0" u="none" strike="noStrike" kern="1200" dirty="0">
                          <a:solidFill>
                            <a:schemeClr val="dk1"/>
                          </a:solidFill>
                          <a:effectLst/>
                          <a:latin typeface="+mn-lt"/>
                          <a:ea typeface="+mn-ea"/>
                          <a:cs typeface="+mn-cs"/>
                        </a:rPr>
                        <a:t> Documents, pictures, sound recordings, books, films, television programmes, objects or buildings can all be historical sources</a:t>
                      </a:r>
                      <a:endParaRPr lang="en-GB" sz="1400" dirty="0"/>
                    </a:p>
                  </a:txBody>
                  <a:tcPr/>
                </a:tc>
                <a:tc>
                  <a:txBody>
                    <a:bodyPr/>
                    <a:lstStyle/>
                    <a:p>
                      <a:endParaRPr lang="en-GB" sz="1400" dirty="0"/>
                    </a:p>
                  </a:txBody>
                  <a:tcPr/>
                </a:tc>
                <a:extLst>
                  <a:ext uri="{0D108BD9-81ED-4DB2-BD59-A6C34878D82A}">
                    <a16:rowId xmlns:a16="http://schemas.microsoft.com/office/drawing/2014/main" val="1134989246"/>
                  </a:ext>
                </a:extLst>
              </a:tr>
              <a:tr h="0">
                <a:tc>
                  <a:txBody>
                    <a:bodyPr/>
                    <a:lstStyle/>
                    <a:p>
                      <a:r>
                        <a:rPr lang="en-GB" sz="1400" dirty="0"/>
                        <a:t>Primary source </a:t>
                      </a:r>
                    </a:p>
                  </a:txBody>
                  <a:tcPr/>
                </a:tc>
                <a:tc>
                  <a:txBody>
                    <a:bodyPr/>
                    <a:lstStyle/>
                    <a:p>
                      <a:r>
                        <a:rPr lang="en-GB" sz="1400" dirty="0"/>
                        <a:t>A source which was written or made in the time period being studied</a:t>
                      </a:r>
                    </a:p>
                  </a:txBody>
                  <a:tcPr/>
                </a:tc>
                <a:tc>
                  <a:txBody>
                    <a:bodyPr/>
                    <a:lstStyle/>
                    <a:p>
                      <a:endParaRPr lang="en-GB" sz="1400" dirty="0"/>
                    </a:p>
                  </a:txBody>
                  <a:tcPr/>
                </a:tc>
                <a:extLst>
                  <a:ext uri="{0D108BD9-81ED-4DB2-BD59-A6C34878D82A}">
                    <a16:rowId xmlns:a16="http://schemas.microsoft.com/office/drawing/2014/main" val="3084859195"/>
                  </a:ext>
                </a:extLst>
              </a:tr>
              <a:tr h="0">
                <a:tc>
                  <a:txBody>
                    <a:bodyPr/>
                    <a:lstStyle/>
                    <a:p>
                      <a:r>
                        <a:rPr lang="en-GB" sz="1400" dirty="0"/>
                        <a:t>Secondary source </a:t>
                      </a:r>
                    </a:p>
                  </a:txBody>
                  <a:tcPr/>
                </a:tc>
                <a:tc>
                  <a:txBody>
                    <a:bodyPr/>
                    <a:lstStyle/>
                    <a:p>
                      <a:r>
                        <a:rPr lang="en-GB" sz="1400" dirty="0"/>
                        <a:t>A source which was written or made after the time period being studied, by someone who did not have first hand experience, by interpreting primary sources</a:t>
                      </a:r>
                    </a:p>
                  </a:txBody>
                  <a:tcPr/>
                </a:tc>
                <a:tc>
                  <a:txBody>
                    <a:bodyPr/>
                    <a:lstStyle/>
                    <a:p>
                      <a:endParaRPr lang="en-GB" sz="1400" dirty="0"/>
                    </a:p>
                  </a:txBody>
                  <a:tcPr/>
                </a:tc>
                <a:extLst>
                  <a:ext uri="{0D108BD9-81ED-4DB2-BD59-A6C34878D82A}">
                    <a16:rowId xmlns:a16="http://schemas.microsoft.com/office/drawing/2014/main" val="592338133"/>
                  </a:ext>
                </a:extLst>
              </a:tr>
              <a:tr h="0">
                <a:tc>
                  <a:txBody>
                    <a:bodyPr/>
                    <a:lstStyle/>
                    <a:p>
                      <a:r>
                        <a:rPr lang="en-GB" sz="1400" dirty="0"/>
                        <a:t>Corroborate</a:t>
                      </a:r>
                    </a:p>
                  </a:txBody>
                  <a:tcPr/>
                </a:tc>
                <a:tc>
                  <a:txBody>
                    <a:bodyPr/>
                    <a:lstStyle/>
                    <a:p>
                      <a:r>
                        <a:rPr lang="en-GB" sz="1400" dirty="0"/>
                        <a:t>To support a finding or report with further evidence</a:t>
                      </a:r>
                    </a:p>
                  </a:txBody>
                  <a:tcPr/>
                </a:tc>
                <a:tc>
                  <a:txBody>
                    <a:bodyPr/>
                    <a:lstStyle/>
                    <a:p>
                      <a:r>
                        <a:rPr lang="en-GB" sz="1400" dirty="0"/>
                        <a:t>Confirm, back up</a:t>
                      </a:r>
                    </a:p>
                  </a:txBody>
                  <a:tcPr/>
                </a:tc>
                <a:extLst>
                  <a:ext uri="{0D108BD9-81ED-4DB2-BD59-A6C34878D82A}">
                    <a16:rowId xmlns:a16="http://schemas.microsoft.com/office/drawing/2014/main" val="4099611247"/>
                  </a:ext>
                </a:extLst>
              </a:tr>
            </a:tbl>
          </a:graphicData>
        </a:graphic>
      </p:graphicFrame>
      <p:pic>
        <p:nvPicPr>
          <p:cNvPr id="11" name="Picture 10" descr="A picture containing drawing&#10;&#10;Description automatically generated">
            <a:extLst>
              <a:ext uri="{FF2B5EF4-FFF2-40B4-BE49-F238E27FC236}">
                <a16:creationId xmlns:a16="http://schemas.microsoft.com/office/drawing/2014/main" id="{D9DE1565-C450-420B-BBD8-CD2BECB1F9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spTree>
    <p:extLst>
      <p:ext uri="{BB962C8B-B14F-4D97-AF65-F5344CB8AC3E}">
        <p14:creationId xmlns:p14="http://schemas.microsoft.com/office/powerpoint/2010/main" val="17489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A073-56BE-429B-805F-E805B5472CB7}"/>
              </a:ext>
            </a:extLst>
          </p:cNvPr>
          <p:cNvSpPr>
            <a:spLocks noGrp="1"/>
          </p:cNvSpPr>
          <p:nvPr>
            <p:ph type="title"/>
          </p:nvPr>
        </p:nvSpPr>
        <p:spPr/>
        <p:txBody>
          <a:bodyPr>
            <a:normAutofit/>
          </a:bodyPr>
          <a:lstStyle/>
          <a:p>
            <a:r>
              <a:rPr lang="en-GB" sz="3200" b="1" dirty="0">
                <a:solidFill>
                  <a:srgbClr val="FFC000"/>
                </a:solidFill>
                <a:latin typeface="+mn-lt"/>
              </a:rPr>
              <a:t>Why is Highfield Oval there at all? </a:t>
            </a:r>
          </a:p>
        </p:txBody>
      </p:sp>
      <p:pic>
        <p:nvPicPr>
          <p:cNvPr id="4" name="Picture 3" descr="A picture containing drawing&#10;&#10;Description automatically generated">
            <a:extLst>
              <a:ext uri="{FF2B5EF4-FFF2-40B4-BE49-F238E27FC236}">
                <a16:creationId xmlns:a16="http://schemas.microsoft.com/office/drawing/2014/main" id="{86DB70A1-8B4F-4E96-B16C-1F82AE5CE6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pic>
        <p:nvPicPr>
          <p:cNvPr id="6" name="Picture 5" descr="The outside of a building&#10;&#10;Description automatically generated">
            <a:extLst>
              <a:ext uri="{FF2B5EF4-FFF2-40B4-BE49-F238E27FC236}">
                <a16:creationId xmlns:a16="http://schemas.microsoft.com/office/drawing/2014/main" id="{8615207A-5E50-45CA-AB8E-18B10FFD5F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8500" y="1431706"/>
            <a:ext cx="7515136" cy="4624569"/>
          </a:xfrm>
          <a:prstGeom prst="rect">
            <a:avLst/>
          </a:prstGeom>
        </p:spPr>
      </p:pic>
    </p:spTree>
    <p:extLst>
      <p:ext uri="{BB962C8B-B14F-4D97-AF65-F5344CB8AC3E}">
        <p14:creationId xmlns:p14="http://schemas.microsoft.com/office/powerpoint/2010/main" val="207470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C000"/>
                </a:solidFill>
                <a:latin typeface="Calibri" panose="020F0502020204030204" pitchFamily="34" charset="0"/>
                <a:cs typeface="Calibri" panose="020F0502020204030204" pitchFamily="34" charset="0"/>
              </a:rPr>
              <a:t>Before and after</a:t>
            </a:r>
            <a:endParaRPr lang="en-GB" sz="3200" b="1" dirty="0">
              <a:solidFill>
                <a:srgbClr val="FFC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41421" y="2971799"/>
            <a:ext cx="8229600" cy="4162926"/>
          </a:xfrm>
        </p:spPr>
        <p:txBody>
          <a:bodyPr>
            <a:normAutofit/>
          </a:bodyPr>
          <a:lstStyle/>
          <a:p>
            <a:pPr marL="0" indent="0">
              <a:buNone/>
            </a:pPr>
            <a:endParaRPr lang="en-GB" dirty="0"/>
          </a:p>
          <a:p>
            <a:pPr marL="0" indent="0">
              <a:buNone/>
            </a:pPr>
            <a:endParaRPr lang="en-US" dirty="0"/>
          </a:p>
          <a:p>
            <a:pPr marL="0" indent="0">
              <a:buNone/>
            </a:pPr>
            <a:endParaRPr lang="en-US" dirty="0"/>
          </a:p>
          <a:p>
            <a:pPr marL="0" indent="0">
              <a:buNone/>
            </a:pPr>
            <a:endParaRPr lang="en-US" dirty="0"/>
          </a:p>
          <a:p>
            <a:pPr marL="0" indent="0">
              <a:buNone/>
            </a:pPr>
            <a:r>
              <a:rPr lang="en-US" sz="2400" dirty="0"/>
              <a:t>What do you think happened just before this scene? Why?</a:t>
            </a:r>
          </a:p>
          <a:p>
            <a:pPr marL="0" indent="0">
              <a:buNone/>
            </a:pPr>
            <a:r>
              <a:rPr lang="en-US" sz="2400" dirty="0"/>
              <a:t>What do you think happened just after this scene? Why?</a:t>
            </a:r>
          </a:p>
        </p:txBody>
      </p:sp>
      <p:pic>
        <p:nvPicPr>
          <p:cNvPr id="5" name="Picture 4" descr="Screen Shot 2019-12-21 at 12.21.40.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759561" y="1142999"/>
            <a:ext cx="5235409" cy="39102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590AA5B-36F4-423A-83DF-C6D33A4401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spTree>
    <p:extLst>
      <p:ext uri="{BB962C8B-B14F-4D97-AF65-F5344CB8AC3E}">
        <p14:creationId xmlns:p14="http://schemas.microsoft.com/office/powerpoint/2010/main" val="3098395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7489"/>
            <a:ext cx="8229600" cy="2152741"/>
          </a:xfrm>
        </p:spPr>
        <p:txBody>
          <a:bodyPr>
            <a:normAutofit fontScale="77500" lnSpcReduction="20000"/>
          </a:bodyPr>
          <a:lstStyle/>
          <a:p>
            <a:pPr marL="0" indent="0">
              <a:lnSpc>
                <a:spcPct val="120000"/>
              </a:lnSpc>
              <a:spcBef>
                <a:spcPts val="0"/>
              </a:spcBef>
              <a:buNone/>
            </a:pPr>
            <a:r>
              <a:rPr lang="en-US" sz="3100" dirty="0"/>
              <a:t>Watch the film of young girl being taken from London slums to </a:t>
            </a:r>
            <a:r>
              <a:rPr lang="en-US" sz="3100" dirty="0" err="1"/>
              <a:t>Highfield</a:t>
            </a:r>
            <a:r>
              <a:rPr lang="en-US" sz="3100" dirty="0"/>
              <a:t> Children’s Home, </a:t>
            </a:r>
            <a:r>
              <a:rPr lang="en-US" sz="3100" dirty="0" err="1"/>
              <a:t>Harpenden</a:t>
            </a:r>
            <a:r>
              <a:rPr lang="en-US" sz="3100" dirty="0"/>
              <a:t>, in the 1930s:</a:t>
            </a:r>
          </a:p>
          <a:p>
            <a:pPr marL="0" indent="0">
              <a:lnSpc>
                <a:spcPct val="120000"/>
              </a:lnSpc>
              <a:spcBef>
                <a:spcPts val="0"/>
              </a:spcBef>
              <a:buNone/>
            </a:pPr>
            <a:r>
              <a:rPr lang="en-US" sz="3100" dirty="0"/>
              <a:t> </a:t>
            </a:r>
            <a:r>
              <a:rPr lang="en-GB" sz="3100" u="sng" dirty="0">
                <a:hlinkClick r:id="rId3"/>
              </a:rPr>
              <a:t>https://www.huntleyarchives.com/preview.asp?image=1041121&amp;itemw=4&amp;itemf=0001&amp;itemstep=1&amp;itemx=7</a:t>
            </a:r>
            <a:endParaRPr lang="en-GB" sz="3100" u="sng" dirty="0"/>
          </a:p>
          <a:p>
            <a:pPr marL="0" indent="0">
              <a:buNone/>
            </a:pPr>
            <a:endParaRPr lang="en-GB" sz="2800" u="sng" dirty="0"/>
          </a:p>
          <a:p>
            <a:pPr marL="0" indent="0">
              <a:buNone/>
            </a:pPr>
            <a:endParaRPr lang="en-GB" sz="2800" dirty="0"/>
          </a:p>
          <a:p>
            <a:pPr marL="0" indent="0">
              <a:buNone/>
            </a:pPr>
            <a:endParaRPr lang="en-GB" sz="2800" dirty="0"/>
          </a:p>
          <a:p>
            <a:pPr marL="0" indent="0">
              <a:buNone/>
            </a:pPr>
            <a:endParaRPr lang="en-US" dirty="0"/>
          </a:p>
        </p:txBody>
      </p:sp>
      <p:sp>
        <p:nvSpPr>
          <p:cNvPr id="7" name="Title 1">
            <a:extLst>
              <a:ext uri="{FF2B5EF4-FFF2-40B4-BE49-F238E27FC236}">
                <a16:creationId xmlns:a16="http://schemas.microsoft.com/office/drawing/2014/main" id="{24E39C00-F42F-4D4A-BB4E-2E71D10BD31B}"/>
              </a:ext>
            </a:extLst>
          </p:cNvPr>
          <p:cNvSpPr txBox="1">
            <a:spLocks/>
          </p:cNvSpPr>
          <p:nvPr/>
        </p:nvSpPr>
        <p:spPr>
          <a:xfrm>
            <a:off x="385760" y="426192"/>
            <a:ext cx="8613021"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600" b="1" dirty="0">
                <a:solidFill>
                  <a:srgbClr val="FFC000"/>
                </a:solidFill>
                <a:latin typeface="Calibri" panose="020F0502020204030204" pitchFamily="34" charset="0"/>
                <a:cs typeface="Calibri" panose="020F0502020204030204" pitchFamily="34" charset="0"/>
              </a:rPr>
              <a:t>One child’s</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journey to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Highfield</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Oval </a:t>
            </a:r>
          </a:p>
        </p:txBody>
      </p:sp>
      <p:pic>
        <p:nvPicPr>
          <p:cNvPr id="4" name="Picture 3" descr="A picture containing drawing&#10;&#10;Description automatically generated">
            <a:extLst>
              <a:ext uri="{FF2B5EF4-FFF2-40B4-BE49-F238E27FC236}">
                <a16:creationId xmlns:a16="http://schemas.microsoft.com/office/drawing/2014/main" id="{FAAE131D-02F4-46FA-AF4B-4D82C32BFF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353" y="156192"/>
            <a:ext cx="1830508" cy="540000"/>
          </a:xfrm>
          <a:prstGeom prst="rect">
            <a:avLst/>
          </a:prstGeom>
        </p:spPr>
      </p:pic>
      <p:pic>
        <p:nvPicPr>
          <p:cNvPr id="5" name="Picture 4" descr="A picture containing small, cake, holding, table&#10;&#10;Description automatically generated">
            <a:extLst>
              <a:ext uri="{FF2B5EF4-FFF2-40B4-BE49-F238E27FC236}">
                <a16:creationId xmlns:a16="http://schemas.microsoft.com/office/drawing/2014/main" id="{DA36522A-7C33-44D2-868D-4DBE946F138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92497" y="3930230"/>
            <a:ext cx="2906284" cy="2730822"/>
          </a:xfrm>
          <a:prstGeom prst="rect">
            <a:avLst/>
          </a:prstGeom>
        </p:spPr>
      </p:pic>
      <p:sp>
        <p:nvSpPr>
          <p:cNvPr id="2" name="TextBox 1">
            <a:extLst>
              <a:ext uri="{FF2B5EF4-FFF2-40B4-BE49-F238E27FC236}">
                <a16:creationId xmlns:a16="http://schemas.microsoft.com/office/drawing/2014/main" id="{9DE5EC9C-20A1-41FA-B984-9082E56D9A7C}"/>
              </a:ext>
            </a:extLst>
          </p:cNvPr>
          <p:cNvSpPr txBox="1"/>
          <p:nvPr/>
        </p:nvSpPr>
        <p:spPr>
          <a:xfrm>
            <a:off x="457200" y="4146588"/>
            <a:ext cx="5507502" cy="2308324"/>
          </a:xfrm>
          <a:prstGeom prst="rect">
            <a:avLst/>
          </a:prstGeom>
          <a:noFill/>
        </p:spPr>
        <p:txBody>
          <a:bodyPr wrap="square" rtlCol="0">
            <a:spAutoFit/>
          </a:bodyPr>
          <a:lstStyle/>
          <a:p>
            <a:r>
              <a:rPr lang="en-US" sz="2400" dirty="0"/>
              <a:t>The film refers to the ‘hundred and one calamities that overwhelm their parents’. What kinds of things do you think this means? What conditions are facing the family in the film?</a:t>
            </a:r>
          </a:p>
          <a:p>
            <a:r>
              <a:rPr lang="en-GB" sz="2400" dirty="0"/>
              <a:t> </a:t>
            </a:r>
          </a:p>
        </p:txBody>
      </p:sp>
    </p:spTree>
    <p:extLst>
      <p:ext uri="{BB962C8B-B14F-4D97-AF65-F5344CB8AC3E}">
        <p14:creationId xmlns:p14="http://schemas.microsoft.com/office/powerpoint/2010/main" val="334725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599" cy="4525963"/>
          </a:xfrm>
        </p:spPr>
        <p:txBody>
          <a:bodyPr>
            <a:normAutofit/>
          </a:bodyPr>
          <a:lstStyle/>
          <a:p>
            <a:pPr marL="0" indent="0">
              <a:buNone/>
            </a:pPr>
            <a:endParaRPr lang="en-US" dirty="0"/>
          </a:p>
          <a:p>
            <a:pPr marL="0" indent="0">
              <a:buNone/>
            </a:pPr>
            <a:r>
              <a:rPr lang="en-GB" sz="2400" dirty="0"/>
              <a:t>As historians, what sources can we use to we find out about the conditions for poor children that contributed to the opening of children’s homes in the late 19</a:t>
            </a:r>
            <a:r>
              <a:rPr lang="en-GB" sz="2400" baseline="30000" dirty="0"/>
              <a:t>th</a:t>
            </a:r>
            <a:r>
              <a:rPr lang="en-GB" sz="2400" dirty="0"/>
              <a:t> and early 20</a:t>
            </a:r>
            <a:r>
              <a:rPr lang="en-GB" sz="2400" baseline="30000" dirty="0"/>
              <a:t>th</a:t>
            </a:r>
            <a:r>
              <a:rPr lang="en-GB" sz="2400" dirty="0"/>
              <a:t> century?</a:t>
            </a:r>
          </a:p>
          <a:p>
            <a:pPr marL="0" indent="0">
              <a:buNone/>
            </a:pPr>
            <a:endParaRPr lang="en-GB" sz="2400" dirty="0"/>
          </a:p>
          <a:p>
            <a:pPr marL="0" indent="0">
              <a:buNone/>
            </a:pPr>
            <a:r>
              <a:rPr lang="en-GB" sz="2400" dirty="0"/>
              <a:t>Which are primary and which are secondary sources of evidence?</a:t>
            </a:r>
          </a:p>
          <a:p>
            <a:pPr marL="0" indent="0">
              <a:buNone/>
            </a:pPr>
            <a:endParaRPr lang="en-GB" sz="2400" dirty="0"/>
          </a:p>
          <a:p>
            <a:pPr marL="0" indent="0">
              <a:buNone/>
            </a:pPr>
            <a:r>
              <a:rPr lang="en-GB" sz="2400" dirty="0"/>
              <a:t>What makes a source reliable?</a:t>
            </a:r>
          </a:p>
          <a:p>
            <a:pPr marL="0" indent="0">
              <a:buNone/>
            </a:pPr>
            <a:endParaRPr lang="en-US" sz="2400" dirty="0"/>
          </a:p>
        </p:txBody>
      </p:sp>
      <p:pic>
        <p:nvPicPr>
          <p:cNvPr id="5" name="Picture 4" descr="A picture containing drawing&#10;&#10;Description automatically generated">
            <a:extLst>
              <a:ext uri="{FF2B5EF4-FFF2-40B4-BE49-F238E27FC236}">
                <a16:creationId xmlns:a16="http://schemas.microsoft.com/office/drawing/2014/main" id="{BBA2439F-BA0D-4167-BA00-B25E3CD685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sp>
        <p:nvSpPr>
          <p:cNvPr id="6" name="Title 1">
            <a:extLst>
              <a:ext uri="{FF2B5EF4-FFF2-40B4-BE49-F238E27FC236}">
                <a16:creationId xmlns:a16="http://schemas.microsoft.com/office/drawing/2014/main" id="{07EBDDCD-A466-449A-9C9E-D2A962BE6A3B}"/>
              </a:ext>
            </a:extLst>
          </p:cNvPr>
          <p:cNvSpPr txBox="1">
            <a:spLocks noGrp="1"/>
          </p:cNvSpPr>
          <p:nvPr>
            <p:ph type="title"/>
          </p:nvPr>
        </p:nvSpPr>
        <p:spPr>
          <a:xfrm>
            <a:off x="457200" y="892430"/>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200" b="1" dirty="0">
                <a:solidFill>
                  <a:srgbClr val="FFC000"/>
                </a:solidFill>
                <a:latin typeface="Calibri" panose="020F0502020204030204" pitchFamily="34" charset="0"/>
                <a:cs typeface="Calibri" panose="020F0502020204030204" pitchFamily="34" charset="0"/>
              </a:rPr>
              <a:t>What conditions led to a wave of new children’s homes in the late 19</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and early 20</a:t>
            </a:r>
            <a:r>
              <a:rPr lang="en-US" sz="3200" b="1" baseline="30000" dirty="0">
                <a:solidFill>
                  <a:srgbClr val="FFC000"/>
                </a:solidFill>
                <a:latin typeface="Calibri" panose="020F0502020204030204" pitchFamily="34" charset="0"/>
                <a:cs typeface="Calibri" panose="020F0502020204030204" pitchFamily="34" charset="0"/>
              </a:rPr>
              <a:t>th</a:t>
            </a:r>
            <a:r>
              <a:rPr lang="en-US" sz="3200" b="1" dirty="0">
                <a:solidFill>
                  <a:srgbClr val="FFC000"/>
                </a:solidFill>
                <a:latin typeface="Calibri" panose="020F0502020204030204" pitchFamily="34" charset="0"/>
                <a:cs typeface="Calibri" panose="020F0502020204030204" pitchFamily="34" charset="0"/>
              </a:rPr>
              <a:t> century?</a:t>
            </a:r>
            <a:r>
              <a:rPr kumimoji="0" lang="en-US" sz="3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7BFF6883-3608-41EB-851E-82A12F456C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45494" y="4138862"/>
            <a:ext cx="3630064" cy="2695071"/>
          </a:xfrm>
          <a:prstGeom prst="rect">
            <a:avLst/>
          </a:prstGeom>
        </p:spPr>
      </p:pic>
    </p:spTree>
    <p:extLst>
      <p:ext uri="{BB962C8B-B14F-4D97-AF65-F5344CB8AC3E}">
        <p14:creationId xmlns:p14="http://schemas.microsoft.com/office/powerpoint/2010/main" val="78355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5EBB-606D-4FC7-9359-EDAD8987A273}"/>
              </a:ext>
            </a:extLst>
          </p:cNvPr>
          <p:cNvSpPr>
            <a:spLocks noGrp="1"/>
          </p:cNvSpPr>
          <p:nvPr>
            <p:ph type="title"/>
          </p:nvPr>
        </p:nvSpPr>
        <p:spPr>
          <a:xfrm>
            <a:off x="457200" y="584352"/>
            <a:ext cx="8229600" cy="1143000"/>
          </a:xfrm>
        </p:spPr>
        <p:txBody>
          <a:bodyPr>
            <a:normAutofit/>
          </a:bodyPr>
          <a:lstStyle/>
          <a:p>
            <a:r>
              <a:rPr lang="en-GB" sz="3200" b="1" dirty="0">
                <a:solidFill>
                  <a:srgbClr val="FFC000"/>
                </a:solidFill>
                <a:latin typeface="+mn-lt"/>
              </a:rPr>
              <a:t>Working with sources to answer historical questions</a:t>
            </a:r>
          </a:p>
        </p:txBody>
      </p:sp>
      <p:sp>
        <p:nvSpPr>
          <p:cNvPr id="3" name="Content Placeholder 2">
            <a:extLst>
              <a:ext uri="{FF2B5EF4-FFF2-40B4-BE49-F238E27FC236}">
                <a16:creationId xmlns:a16="http://schemas.microsoft.com/office/drawing/2014/main" id="{1ADE7E37-0B36-4568-A819-5B9CD7F17DC7}"/>
              </a:ext>
            </a:extLst>
          </p:cNvPr>
          <p:cNvSpPr>
            <a:spLocks noGrp="1"/>
          </p:cNvSpPr>
          <p:nvPr>
            <p:ph idx="1"/>
          </p:nvPr>
        </p:nvSpPr>
        <p:spPr>
          <a:xfrm>
            <a:off x="457200" y="1836174"/>
            <a:ext cx="8229600" cy="4525963"/>
          </a:xfrm>
        </p:spPr>
        <p:txBody>
          <a:bodyPr>
            <a:noAutofit/>
          </a:bodyPr>
          <a:lstStyle/>
          <a:p>
            <a:pPr marL="0" indent="0">
              <a:buNone/>
            </a:pPr>
            <a:r>
              <a:rPr lang="en-GB" sz="2400" dirty="0"/>
              <a:t>When looking at individual sources, think about:</a:t>
            </a:r>
          </a:p>
          <a:p>
            <a:r>
              <a:rPr lang="en-GB" sz="2400" dirty="0"/>
              <a:t>What conditions does the source show children faced at the time? </a:t>
            </a:r>
          </a:p>
          <a:p>
            <a:pPr>
              <a:spcAft>
                <a:spcPts val="1200"/>
              </a:spcAft>
            </a:pPr>
            <a:r>
              <a:rPr lang="en-GB" sz="2400" dirty="0"/>
              <a:t>Why might this have led charities, church groups and other reformers to open children’s homes?</a:t>
            </a:r>
          </a:p>
          <a:p>
            <a:r>
              <a:rPr lang="en-GB" sz="2400" dirty="0"/>
              <a:t>What else would you like to know?</a:t>
            </a:r>
          </a:p>
          <a:p>
            <a:pPr marL="0" indent="0">
              <a:buNone/>
            </a:pPr>
            <a:endParaRPr lang="en-GB" sz="2400" dirty="0"/>
          </a:p>
          <a:p>
            <a:pPr marL="0" indent="0">
              <a:buNone/>
            </a:pPr>
            <a:r>
              <a:rPr lang="en-GB" sz="2400" dirty="0"/>
              <a:t>Use worksheet 1 to capture your historical evidence of the conditions that might have led charities and other groups to set up children’s homes. </a:t>
            </a:r>
          </a:p>
        </p:txBody>
      </p:sp>
      <p:pic>
        <p:nvPicPr>
          <p:cNvPr id="4" name="Picture 3" descr="A picture containing drawing&#10;&#10;Description automatically generated">
            <a:extLst>
              <a:ext uri="{FF2B5EF4-FFF2-40B4-BE49-F238E27FC236}">
                <a16:creationId xmlns:a16="http://schemas.microsoft.com/office/drawing/2014/main" id="{F3DC5E40-2ACE-4812-877B-6BE716D8A8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353" y="144000"/>
            <a:ext cx="1830508" cy="540000"/>
          </a:xfrm>
          <a:prstGeom prst="rect">
            <a:avLst/>
          </a:prstGeom>
        </p:spPr>
      </p:pic>
    </p:spTree>
    <p:extLst>
      <p:ext uri="{BB962C8B-B14F-4D97-AF65-F5344CB8AC3E}">
        <p14:creationId xmlns:p14="http://schemas.microsoft.com/office/powerpoint/2010/main" val="3114036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17264</TotalTime>
  <Words>3076</Words>
  <Application>Microsoft Macintosh PowerPoint</Application>
  <PresentationFormat>On-screen Show (4:3)</PresentationFormat>
  <Paragraphs>278</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Bookman Old Style</vt:lpstr>
      <vt:lpstr>Calibri</vt:lpstr>
      <vt:lpstr>Calibri Light</vt:lpstr>
      <vt:lpstr>Office Theme</vt:lpstr>
      <vt:lpstr>1_Office Theme</vt:lpstr>
      <vt:lpstr>Home and belonging 2 Why is Highfield Oval there at all?</vt:lpstr>
      <vt:lpstr>Learning objectives </vt:lpstr>
      <vt:lpstr>Key words  </vt:lpstr>
      <vt:lpstr>Key words  </vt:lpstr>
      <vt:lpstr>Why is Highfield Oval there at all? </vt:lpstr>
      <vt:lpstr>Before and after</vt:lpstr>
      <vt:lpstr>PowerPoint Presentation</vt:lpstr>
      <vt:lpstr>What conditions led to a wave of new children’s homes in the late 19th and early 20th century? </vt:lpstr>
      <vt:lpstr>Working with sources to answer historical questions</vt:lpstr>
      <vt:lpstr>What conditions led to a wave of new children’s homes in the late 19th and early 20th century? </vt:lpstr>
      <vt:lpstr>What conditions led to a wave of                     new children’s homes in the late 19th and early 20th century? </vt:lpstr>
      <vt:lpstr>What conditions led to a wave of                     new children’s homes in the late 19th and early 20th century? </vt:lpstr>
      <vt:lpstr>What conditions led to a wave of new children’s homes in the late 19th and early 20th century? </vt:lpstr>
      <vt:lpstr>What conditions led to a wave of new children’s homes in the late 19th and early 20th century? </vt:lpstr>
      <vt:lpstr>PowerPoint Presentation</vt:lpstr>
      <vt:lpstr>Why were some children’s homes moved out of London to rural areas like Harpenden?</vt:lpstr>
      <vt:lpstr>Why were some children’s homes moved out of London to rural areas like Harpenden?</vt:lpstr>
      <vt:lpstr>PowerPoint Presentation</vt:lpstr>
      <vt:lpstr>Why did some children’s homes move out of London to rural areas like Harpenden?</vt:lpstr>
      <vt:lpstr>Why were some children’s homes moved out of London to rural areas like Harpenden?</vt:lpstr>
      <vt:lpstr>PowerPoint Presentation</vt:lpstr>
      <vt:lpstr>Does change happen because of the conditions of the time, or the actions of individuals?</vt:lpstr>
      <vt:lpstr>PowerPoint Presentation</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Watson</dc:creator>
  <cp:lastModifiedBy>Helen Nistala</cp:lastModifiedBy>
  <cp:revision>248</cp:revision>
  <dcterms:created xsi:type="dcterms:W3CDTF">2019-12-20T11:32:56Z</dcterms:created>
  <dcterms:modified xsi:type="dcterms:W3CDTF">2022-01-25T14:41:09Z</dcterms:modified>
</cp:coreProperties>
</file>