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16"/>
  </p:notesMasterIdLst>
  <p:sldIdLst>
    <p:sldId id="305" r:id="rId3"/>
    <p:sldId id="306" r:id="rId4"/>
    <p:sldId id="301" r:id="rId5"/>
    <p:sldId id="271" r:id="rId6"/>
    <p:sldId id="270" r:id="rId7"/>
    <p:sldId id="320" r:id="rId8"/>
    <p:sldId id="316" r:id="rId9"/>
    <p:sldId id="307" r:id="rId10"/>
    <p:sldId id="313" r:id="rId11"/>
    <p:sldId id="318" r:id="rId12"/>
    <p:sldId id="314" r:id="rId13"/>
    <p:sldId id="319" r:id="rId14"/>
    <p:sldId id="315"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99">
          <p15:clr>
            <a:srgbClr val="A4A3A4"/>
          </p15:clr>
        </p15:guide>
        <p15:guide id="2" pos="2880">
          <p15:clr>
            <a:srgbClr val="A4A3A4"/>
          </p15:clr>
        </p15:guide>
        <p15:guide id="3" orient="horz" pos="2189">
          <p15:clr>
            <a:srgbClr val="A4A3A4"/>
          </p15:clr>
        </p15:guide>
        <p15:guide id="4" pos="255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len Nistala" initials="HN"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39" autoAdjust="0"/>
    <p:restoredTop sz="87736" autoAdjust="0"/>
  </p:normalViewPr>
  <p:slideViewPr>
    <p:cSldViewPr snapToGrid="0" snapToObjects="1" showGuides="1">
      <p:cViewPr varScale="1">
        <p:scale>
          <a:sx n="87" d="100"/>
          <a:sy n="87" d="100"/>
        </p:scale>
        <p:origin x="1592" y="184"/>
      </p:cViewPr>
      <p:guideLst>
        <p:guide orient="horz" pos="1999"/>
        <p:guide pos="2880"/>
        <p:guide orient="horz" pos="2189"/>
        <p:guide pos="2550"/>
      </p:guideLst>
    </p:cSldViewPr>
  </p:slideViewPr>
  <p:notesTextViewPr>
    <p:cViewPr>
      <p:scale>
        <a:sx n="66" d="100"/>
        <a:sy n="66" d="100"/>
      </p:scale>
      <p:origin x="0" y="0"/>
    </p:cViewPr>
  </p:notesTextViewPr>
  <p:sorterViewPr>
    <p:cViewPr>
      <p:scale>
        <a:sx n="66" d="100"/>
        <a:sy n="66" d="100"/>
      </p:scale>
      <p:origin x="0" y="0"/>
    </p:cViewPr>
  </p:sorterViewPr>
  <p:notesViewPr>
    <p:cSldViewPr snapToGrid="0" snapToObjects="1">
      <p:cViewPr>
        <p:scale>
          <a:sx n="231" d="100"/>
          <a:sy n="231" d="100"/>
        </p:scale>
        <p:origin x="136" y="-115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427ECF1-7722-E149-AA5C-451C64B95F69}" type="datetimeFigureOut">
              <a:rPr lang="en-US" smtClean="0"/>
              <a:t>1/25/22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8A473C3-DD46-0144-A7AE-FD8EDCCD6044}" type="slidenum">
              <a:rPr lang="en-US" smtClean="0"/>
              <a:t>‹#›</a:t>
            </a:fld>
            <a:endParaRPr lang="en-US"/>
          </a:p>
        </p:txBody>
      </p:sp>
    </p:spTree>
    <p:extLst>
      <p:ext uri="{BB962C8B-B14F-4D97-AF65-F5344CB8AC3E}">
        <p14:creationId xmlns:p14="http://schemas.microsoft.com/office/powerpoint/2010/main" val="4583580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8A473C3-DD46-0144-A7AE-FD8EDCCD6044}" type="slidenum">
              <a:rPr lang="en-US" smtClean="0"/>
              <a:t>1</a:t>
            </a:fld>
            <a:endParaRPr lang="en-US"/>
          </a:p>
        </p:txBody>
      </p:sp>
    </p:spTree>
    <p:extLst>
      <p:ext uri="{BB962C8B-B14F-4D97-AF65-F5344CB8AC3E}">
        <p14:creationId xmlns:p14="http://schemas.microsoft.com/office/powerpoint/2010/main" val="2793842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8A473C3-DD46-0144-A7AE-FD8EDCCD6044}" type="slidenum">
              <a:rPr lang="en-US" smtClean="0"/>
              <a:t>10</a:t>
            </a:fld>
            <a:endParaRPr lang="en-US"/>
          </a:p>
        </p:txBody>
      </p:sp>
    </p:spTree>
    <p:extLst>
      <p:ext uri="{BB962C8B-B14F-4D97-AF65-F5344CB8AC3E}">
        <p14:creationId xmlns:p14="http://schemas.microsoft.com/office/powerpoint/2010/main" val="22842391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38238" y="681038"/>
            <a:ext cx="4572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8A473C3-DD46-0144-A7AE-FD8EDCCD6044}" type="slidenum">
              <a:rPr lang="en-US" smtClean="0"/>
              <a:t>11</a:t>
            </a:fld>
            <a:endParaRPr lang="en-US"/>
          </a:p>
        </p:txBody>
      </p:sp>
    </p:spTree>
    <p:extLst>
      <p:ext uri="{BB962C8B-B14F-4D97-AF65-F5344CB8AC3E}">
        <p14:creationId xmlns:p14="http://schemas.microsoft.com/office/powerpoint/2010/main" val="22842391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A473C3-DD46-0144-A7AE-FD8EDCCD6044}" type="slidenum">
              <a:rPr lang="en-US" smtClean="0"/>
              <a:t>12</a:t>
            </a:fld>
            <a:endParaRPr lang="en-US"/>
          </a:p>
        </p:txBody>
      </p:sp>
    </p:spTree>
    <p:extLst>
      <p:ext uri="{BB962C8B-B14F-4D97-AF65-F5344CB8AC3E}">
        <p14:creationId xmlns:p14="http://schemas.microsoft.com/office/powerpoint/2010/main" val="9643975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Reflection – approximately 10 minutes</a:t>
            </a:r>
          </a:p>
          <a:p>
            <a:endParaRPr lang="en-US" dirty="0"/>
          </a:p>
        </p:txBody>
      </p:sp>
      <p:sp>
        <p:nvSpPr>
          <p:cNvPr id="4" name="Slide Number Placeholder 3"/>
          <p:cNvSpPr>
            <a:spLocks noGrp="1"/>
          </p:cNvSpPr>
          <p:nvPr>
            <p:ph type="sldNum" sz="quarter" idx="10"/>
          </p:nvPr>
        </p:nvSpPr>
        <p:spPr/>
        <p:txBody>
          <a:bodyPr/>
          <a:lstStyle/>
          <a:p>
            <a:fld id="{38A473C3-DD46-0144-A7AE-FD8EDCCD6044}" type="slidenum">
              <a:rPr lang="en-US" smtClean="0"/>
              <a:t>13</a:t>
            </a:fld>
            <a:endParaRPr lang="en-US"/>
          </a:p>
        </p:txBody>
      </p:sp>
    </p:spTree>
    <p:extLst>
      <p:ext uri="{BB962C8B-B14F-4D97-AF65-F5344CB8AC3E}">
        <p14:creationId xmlns:p14="http://schemas.microsoft.com/office/powerpoint/2010/main" val="3497772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8A473C3-DD46-0144-A7AE-FD8EDCCD6044}" type="slidenum">
              <a:rPr lang="en-US" smtClean="0"/>
              <a:t>2</a:t>
            </a:fld>
            <a:endParaRPr lang="en-US"/>
          </a:p>
        </p:txBody>
      </p:sp>
    </p:spTree>
    <p:extLst>
      <p:ext uri="{BB962C8B-B14F-4D97-AF65-F5344CB8AC3E}">
        <p14:creationId xmlns:p14="http://schemas.microsoft.com/office/powerpoint/2010/main" val="33091163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8A473C3-DD46-0144-A7AE-FD8EDCCD604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121357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A473C3-DD46-0144-A7AE-FD8EDCCD6044}" type="slidenum">
              <a:rPr lang="en-US" smtClean="0"/>
              <a:t>4</a:t>
            </a:fld>
            <a:endParaRPr lang="en-US"/>
          </a:p>
        </p:txBody>
      </p:sp>
    </p:spTree>
    <p:extLst>
      <p:ext uri="{BB962C8B-B14F-4D97-AF65-F5344CB8AC3E}">
        <p14:creationId xmlns:p14="http://schemas.microsoft.com/office/powerpoint/2010/main" val="23435551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Teacher</a:t>
            </a:r>
            <a:r>
              <a:rPr lang="en-US" baseline="0" dirty="0"/>
              <a:t> input</a:t>
            </a:r>
            <a:r>
              <a:rPr lang="en-US" dirty="0"/>
              <a:t> – approximately 5 minutes</a:t>
            </a:r>
          </a:p>
          <a:p>
            <a:endParaRPr lang="en-US" dirty="0"/>
          </a:p>
          <a:p>
            <a:r>
              <a:rPr lang="en-US" dirty="0"/>
              <a:t>Recap </a:t>
            </a:r>
            <a:r>
              <a:rPr lang="en-US" dirty="0" err="1"/>
              <a:t>Highfield</a:t>
            </a:r>
            <a:r>
              <a:rPr lang="en-US" dirty="0"/>
              <a:t> vision</a:t>
            </a:r>
            <a:r>
              <a:rPr lang="en-US" baseline="0" dirty="0"/>
              <a:t> from last session.</a:t>
            </a:r>
            <a:endParaRPr lang="en-US" dirty="0"/>
          </a:p>
          <a:p>
            <a:r>
              <a:rPr lang="en-US" dirty="0"/>
              <a:t>Remind children</a:t>
            </a:r>
            <a:r>
              <a:rPr lang="en-US" baseline="0" dirty="0"/>
              <a:t> that last week we looked at photographic evidence and this week we are looking at written evidence </a:t>
            </a:r>
            <a:r>
              <a:rPr lang="en-US" baseline="0" dirty="0" err="1"/>
              <a:t>eg</a:t>
            </a:r>
            <a:r>
              <a:rPr lang="en-US" baseline="0" dirty="0"/>
              <a:t>, diaries, school, records, news reports, council meeting minutes </a:t>
            </a:r>
            <a:r>
              <a:rPr lang="en-US" baseline="0" dirty="0" err="1"/>
              <a:t>etc</a:t>
            </a:r>
            <a:r>
              <a:rPr lang="en-US" baseline="0" dirty="0"/>
              <a:t>  </a:t>
            </a:r>
          </a:p>
          <a:p>
            <a:endParaRPr lang="en-US" baseline="0" dirty="0"/>
          </a:p>
          <a:p>
            <a:r>
              <a:rPr lang="en-US" baseline="0" dirty="0"/>
              <a:t>We will continue to find out what live was like for the children living at the </a:t>
            </a:r>
            <a:r>
              <a:rPr lang="en-US" baseline="0" dirty="0" err="1"/>
              <a:t>Highfield</a:t>
            </a:r>
            <a:r>
              <a:rPr lang="en-US" baseline="0" dirty="0"/>
              <a:t> Children’s Home and explore whether or not the founders vision was a reality.</a:t>
            </a:r>
          </a:p>
        </p:txBody>
      </p:sp>
      <p:sp>
        <p:nvSpPr>
          <p:cNvPr id="4" name="Slide Number Placeholder 3"/>
          <p:cNvSpPr>
            <a:spLocks noGrp="1"/>
          </p:cNvSpPr>
          <p:nvPr>
            <p:ph type="sldNum" sz="quarter" idx="10"/>
          </p:nvPr>
        </p:nvSpPr>
        <p:spPr/>
        <p:txBody>
          <a:bodyPr/>
          <a:lstStyle/>
          <a:p>
            <a:fld id="{38A473C3-DD46-0144-A7AE-FD8EDCCD6044}" type="slidenum">
              <a:rPr lang="en-US" smtClean="0"/>
              <a:t>5</a:t>
            </a:fld>
            <a:endParaRPr lang="en-US"/>
          </a:p>
        </p:txBody>
      </p:sp>
    </p:spTree>
    <p:extLst>
      <p:ext uri="{BB962C8B-B14F-4D97-AF65-F5344CB8AC3E}">
        <p14:creationId xmlns:p14="http://schemas.microsoft.com/office/powerpoint/2010/main" val="23100798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Engage </a:t>
            </a:r>
            <a:r>
              <a:rPr lang="en-GB" baseline="0" dirty="0"/>
              <a:t> - </a:t>
            </a:r>
            <a:r>
              <a:rPr lang="en-GB" dirty="0"/>
              <a:t> approximately 10 minutes</a:t>
            </a:r>
          </a:p>
          <a:p>
            <a:endParaRPr lang="en-GB" dirty="0"/>
          </a:p>
          <a:p>
            <a:endParaRPr lang="en-GB" dirty="0"/>
          </a:p>
        </p:txBody>
      </p:sp>
      <p:sp>
        <p:nvSpPr>
          <p:cNvPr id="4" name="Slide Number Placeholder 3"/>
          <p:cNvSpPr>
            <a:spLocks noGrp="1"/>
          </p:cNvSpPr>
          <p:nvPr>
            <p:ph type="sldNum" sz="quarter" idx="5"/>
          </p:nvPr>
        </p:nvSpPr>
        <p:spPr/>
        <p:txBody>
          <a:bodyPr/>
          <a:lstStyle/>
          <a:p>
            <a:fld id="{38A473C3-DD46-0144-A7AE-FD8EDCCD6044}" type="slidenum">
              <a:rPr lang="en-US" smtClean="0"/>
              <a:t>6</a:t>
            </a:fld>
            <a:endParaRPr lang="en-US"/>
          </a:p>
        </p:txBody>
      </p:sp>
    </p:spTree>
    <p:extLst>
      <p:ext uri="{BB962C8B-B14F-4D97-AF65-F5344CB8AC3E}">
        <p14:creationId xmlns:p14="http://schemas.microsoft.com/office/powerpoint/2010/main" val="2950739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Teacher input – approximately 10 minutes.</a:t>
            </a:r>
          </a:p>
          <a:p>
            <a:endParaRPr lang="en-US" dirty="0"/>
          </a:p>
          <a:p>
            <a:r>
              <a:rPr lang="en-US" dirty="0"/>
              <a:t>Read and discuss the poem together. </a:t>
            </a:r>
          </a:p>
          <a:p>
            <a:r>
              <a:rPr lang="en-US" dirty="0"/>
              <a:t>How does the poem make you feel?</a:t>
            </a:r>
          </a:p>
          <a:p>
            <a:r>
              <a:rPr lang="en-US" dirty="0"/>
              <a:t>What does the poem suggest about life at the Oval for this child?</a:t>
            </a:r>
          </a:p>
          <a:p>
            <a:r>
              <a:rPr lang="en-US" dirty="0"/>
              <a:t>Do all children in a school/home/family have the same experiences?</a:t>
            </a:r>
          </a:p>
          <a:p>
            <a:r>
              <a:rPr lang="en-US" dirty="0"/>
              <a:t>Do all children in a school/home/family feel the same way about their experiences?</a:t>
            </a:r>
          </a:p>
          <a:p>
            <a:r>
              <a:rPr lang="en-US" dirty="0"/>
              <a:t>How reliable is this source of evidence? Why do you think that?</a:t>
            </a:r>
          </a:p>
          <a:p>
            <a:r>
              <a:rPr lang="en-US" dirty="0"/>
              <a:t>How useful is it in helping us decide whether the founders of the children’s home achieved their vision?</a:t>
            </a:r>
          </a:p>
        </p:txBody>
      </p:sp>
      <p:sp>
        <p:nvSpPr>
          <p:cNvPr id="4" name="Slide Number Placeholder 3"/>
          <p:cNvSpPr>
            <a:spLocks noGrp="1"/>
          </p:cNvSpPr>
          <p:nvPr>
            <p:ph type="sldNum" sz="quarter" idx="10"/>
          </p:nvPr>
        </p:nvSpPr>
        <p:spPr/>
        <p:txBody>
          <a:bodyPr/>
          <a:lstStyle/>
          <a:p>
            <a:fld id="{38A473C3-DD46-0144-A7AE-FD8EDCCD6044}" type="slidenum">
              <a:rPr lang="en-US" smtClean="0"/>
              <a:t>7</a:t>
            </a:fld>
            <a:endParaRPr lang="en-US"/>
          </a:p>
        </p:txBody>
      </p:sp>
    </p:spTree>
    <p:extLst>
      <p:ext uri="{BB962C8B-B14F-4D97-AF65-F5344CB8AC3E}">
        <p14:creationId xmlns:p14="http://schemas.microsoft.com/office/powerpoint/2010/main" val="25031646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2525" y="685800"/>
            <a:ext cx="4572000" cy="3429000"/>
          </a:xfrm>
        </p:spPr>
      </p:sp>
      <p:sp>
        <p:nvSpPr>
          <p:cNvPr id="3" name="Notes Placeholder 2"/>
          <p:cNvSpPr>
            <a:spLocks noGrp="1"/>
          </p:cNvSpPr>
          <p:nvPr>
            <p:ph type="body" idx="1"/>
          </p:nvPr>
        </p:nvSpPr>
        <p:spPr/>
        <p:txBody>
          <a:bodyPr/>
          <a:lstStyle/>
          <a:p>
            <a:r>
              <a:rPr lang="en-US" dirty="0"/>
              <a:t>Independent (slides 8-12) – approximately 30 minutes</a:t>
            </a:r>
          </a:p>
          <a:p>
            <a:endParaRPr lang="en-US" dirty="0"/>
          </a:p>
          <a:p>
            <a:r>
              <a:rPr lang="en-US" dirty="0"/>
              <a:t>The children have 30 minutes to select three pieces of written evidence that they are interested in to </a:t>
            </a:r>
            <a:r>
              <a:rPr lang="en-US" dirty="0" err="1"/>
              <a:t>analyse</a:t>
            </a:r>
            <a:r>
              <a:rPr lang="en-US" dirty="0"/>
              <a:t> in order to make deductions about the past. </a:t>
            </a:r>
          </a:p>
          <a:p>
            <a:endParaRPr lang="en-US" dirty="0"/>
          </a:p>
          <a:p>
            <a:r>
              <a:rPr lang="en-US" dirty="0"/>
              <a:t>Allow the children to choose how they wish to record their findings this week (in the table format or their own choice).</a:t>
            </a:r>
          </a:p>
        </p:txBody>
      </p:sp>
      <p:sp>
        <p:nvSpPr>
          <p:cNvPr id="4" name="Slide Number Placeholder 3"/>
          <p:cNvSpPr>
            <a:spLocks noGrp="1"/>
          </p:cNvSpPr>
          <p:nvPr>
            <p:ph type="sldNum" sz="quarter" idx="10"/>
          </p:nvPr>
        </p:nvSpPr>
        <p:spPr/>
        <p:txBody>
          <a:bodyPr/>
          <a:lstStyle/>
          <a:p>
            <a:fld id="{38A473C3-DD46-0144-A7AE-FD8EDCCD6044}" type="slidenum">
              <a:rPr lang="en-US" smtClean="0"/>
              <a:t>8</a:t>
            </a:fld>
            <a:endParaRPr lang="en-US"/>
          </a:p>
        </p:txBody>
      </p:sp>
    </p:spTree>
    <p:extLst>
      <p:ext uri="{BB962C8B-B14F-4D97-AF65-F5344CB8AC3E}">
        <p14:creationId xmlns:p14="http://schemas.microsoft.com/office/powerpoint/2010/main" val="21960848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8A473C3-DD46-0144-A7AE-FD8EDCCD6044}" type="slidenum">
              <a:rPr lang="en-US" smtClean="0"/>
              <a:t>9</a:t>
            </a:fld>
            <a:endParaRPr lang="en-US"/>
          </a:p>
        </p:txBody>
      </p:sp>
    </p:spTree>
    <p:extLst>
      <p:ext uri="{BB962C8B-B14F-4D97-AF65-F5344CB8AC3E}">
        <p14:creationId xmlns:p14="http://schemas.microsoft.com/office/powerpoint/2010/main" val="35510130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1B4B7A50-18A7-8244-B692-A4EDA6CAB882}" type="datetimeFigureOut">
              <a:rPr lang="en-US" smtClean="0"/>
              <a:t>1/25/22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9716B8-A31E-F84E-AECB-AFF95A2B256A}" type="slidenum">
              <a:rPr lang="en-US" smtClean="0"/>
              <a:t>‹#›</a:t>
            </a:fld>
            <a:endParaRPr lang="en-US"/>
          </a:p>
        </p:txBody>
      </p:sp>
    </p:spTree>
    <p:extLst>
      <p:ext uri="{BB962C8B-B14F-4D97-AF65-F5344CB8AC3E}">
        <p14:creationId xmlns:p14="http://schemas.microsoft.com/office/powerpoint/2010/main" val="2799060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1B4B7A50-18A7-8244-B692-A4EDA6CAB882}" type="datetimeFigureOut">
              <a:rPr lang="en-US" smtClean="0"/>
              <a:t>1/25/22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9716B8-A31E-F84E-AECB-AFF95A2B256A}" type="slidenum">
              <a:rPr lang="en-US" smtClean="0"/>
              <a:t>‹#›</a:t>
            </a:fld>
            <a:endParaRPr lang="en-US"/>
          </a:p>
        </p:txBody>
      </p:sp>
    </p:spTree>
    <p:extLst>
      <p:ext uri="{BB962C8B-B14F-4D97-AF65-F5344CB8AC3E}">
        <p14:creationId xmlns:p14="http://schemas.microsoft.com/office/powerpoint/2010/main" val="22536742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1B4B7A50-18A7-8244-B692-A4EDA6CAB882}" type="datetimeFigureOut">
              <a:rPr lang="en-US" smtClean="0"/>
              <a:t>1/25/22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9716B8-A31E-F84E-AECB-AFF95A2B256A}" type="slidenum">
              <a:rPr lang="en-US" smtClean="0"/>
              <a:t>‹#›</a:t>
            </a:fld>
            <a:endParaRPr lang="en-US"/>
          </a:p>
        </p:txBody>
      </p:sp>
    </p:spTree>
    <p:extLst>
      <p:ext uri="{BB962C8B-B14F-4D97-AF65-F5344CB8AC3E}">
        <p14:creationId xmlns:p14="http://schemas.microsoft.com/office/powerpoint/2010/main" val="5422506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F4B73-6A22-4925-AFC4-6A0891EFCF1B}"/>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1CB8D3DC-E09C-44E3-875C-69960DC04C11}"/>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9E47FC4-CCCC-4536-950F-257D46EE4431}"/>
              </a:ext>
            </a:extLst>
          </p:cNvPr>
          <p:cNvSpPr>
            <a:spLocks noGrp="1"/>
          </p:cNvSpPr>
          <p:nvPr>
            <p:ph type="dt" sz="half" idx="10"/>
          </p:nvPr>
        </p:nvSpPr>
        <p:spPr/>
        <p:txBody>
          <a:bodyPr/>
          <a:lstStyle/>
          <a:p>
            <a:fld id="{1B4B7A50-18A7-8244-B692-A4EDA6CAB882}" type="datetimeFigureOut">
              <a:rPr lang="en-US" smtClean="0"/>
              <a:t>1/25/22</a:t>
            </a:fld>
            <a:endParaRPr lang="en-US"/>
          </a:p>
        </p:txBody>
      </p:sp>
      <p:sp>
        <p:nvSpPr>
          <p:cNvPr id="5" name="Footer Placeholder 4">
            <a:extLst>
              <a:ext uri="{FF2B5EF4-FFF2-40B4-BE49-F238E27FC236}">
                <a16:creationId xmlns:a16="http://schemas.microsoft.com/office/drawing/2014/main" id="{A23062C4-D89D-4A78-86BA-F195AB884A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271334-7AB2-4375-BC7B-93B7E55FC293}"/>
              </a:ext>
            </a:extLst>
          </p:cNvPr>
          <p:cNvSpPr>
            <a:spLocks noGrp="1"/>
          </p:cNvSpPr>
          <p:nvPr>
            <p:ph type="sldNum" sz="quarter" idx="12"/>
          </p:nvPr>
        </p:nvSpPr>
        <p:spPr/>
        <p:txBody>
          <a:bodyPr/>
          <a:lstStyle/>
          <a:p>
            <a:fld id="{B89716B8-A31E-F84E-AECB-AFF95A2B256A}" type="slidenum">
              <a:rPr lang="en-US" smtClean="0"/>
              <a:t>‹#›</a:t>
            </a:fld>
            <a:endParaRPr lang="en-US"/>
          </a:p>
        </p:txBody>
      </p:sp>
    </p:spTree>
    <p:extLst>
      <p:ext uri="{BB962C8B-B14F-4D97-AF65-F5344CB8AC3E}">
        <p14:creationId xmlns:p14="http://schemas.microsoft.com/office/powerpoint/2010/main" val="25258048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C37EC-BBC5-46F0-8997-4DADDEF0DDA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CC34977-C071-4F23-B843-74F6B8BC1E7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ABAC857-5187-4C5F-9220-7197016C92D7}"/>
              </a:ext>
            </a:extLst>
          </p:cNvPr>
          <p:cNvSpPr>
            <a:spLocks noGrp="1"/>
          </p:cNvSpPr>
          <p:nvPr>
            <p:ph type="dt" sz="half" idx="10"/>
          </p:nvPr>
        </p:nvSpPr>
        <p:spPr/>
        <p:txBody>
          <a:bodyPr/>
          <a:lstStyle/>
          <a:p>
            <a:fld id="{1B4B7A50-18A7-8244-B692-A4EDA6CAB882}" type="datetimeFigureOut">
              <a:rPr lang="en-US" smtClean="0"/>
              <a:t>1/25/22</a:t>
            </a:fld>
            <a:endParaRPr lang="en-US"/>
          </a:p>
        </p:txBody>
      </p:sp>
      <p:sp>
        <p:nvSpPr>
          <p:cNvPr id="5" name="Footer Placeholder 4">
            <a:extLst>
              <a:ext uri="{FF2B5EF4-FFF2-40B4-BE49-F238E27FC236}">
                <a16:creationId xmlns:a16="http://schemas.microsoft.com/office/drawing/2014/main" id="{F52D565D-D388-4BED-976E-A5FC20003C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055B62-B079-43DE-9292-CC1E8798B770}"/>
              </a:ext>
            </a:extLst>
          </p:cNvPr>
          <p:cNvSpPr>
            <a:spLocks noGrp="1"/>
          </p:cNvSpPr>
          <p:nvPr>
            <p:ph type="sldNum" sz="quarter" idx="12"/>
          </p:nvPr>
        </p:nvSpPr>
        <p:spPr/>
        <p:txBody>
          <a:bodyPr/>
          <a:lstStyle/>
          <a:p>
            <a:fld id="{B89716B8-A31E-F84E-AECB-AFF95A2B256A}" type="slidenum">
              <a:rPr lang="en-US" smtClean="0"/>
              <a:t>‹#›</a:t>
            </a:fld>
            <a:endParaRPr lang="en-US"/>
          </a:p>
        </p:txBody>
      </p:sp>
    </p:spTree>
    <p:extLst>
      <p:ext uri="{BB962C8B-B14F-4D97-AF65-F5344CB8AC3E}">
        <p14:creationId xmlns:p14="http://schemas.microsoft.com/office/powerpoint/2010/main" val="3886898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F1D0C-B02A-459F-BC02-ECAB241F9853}"/>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546DAF1-9A5A-4B33-87B2-E6F13E02BBA3}"/>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C5F1720-4A9E-49A7-A5AF-00A6B95C5FAD}"/>
              </a:ext>
            </a:extLst>
          </p:cNvPr>
          <p:cNvSpPr>
            <a:spLocks noGrp="1"/>
          </p:cNvSpPr>
          <p:nvPr>
            <p:ph type="dt" sz="half" idx="10"/>
          </p:nvPr>
        </p:nvSpPr>
        <p:spPr/>
        <p:txBody>
          <a:bodyPr/>
          <a:lstStyle/>
          <a:p>
            <a:fld id="{1B4B7A50-18A7-8244-B692-A4EDA6CAB882}" type="datetimeFigureOut">
              <a:rPr lang="en-US" smtClean="0"/>
              <a:t>1/25/22</a:t>
            </a:fld>
            <a:endParaRPr lang="en-US"/>
          </a:p>
        </p:txBody>
      </p:sp>
      <p:sp>
        <p:nvSpPr>
          <p:cNvPr id="5" name="Footer Placeholder 4">
            <a:extLst>
              <a:ext uri="{FF2B5EF4-FFF2-40B4-BE49-F238E27FC236}">
                <a16:creationId xmlns:a16="http://schemas.microsoft.com/office/drawing/2014/main" id="{5F54D141-6FB0-4248-A358-9E20029E0A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C930F3-1A43-4929-A364-039E8509E0BD}"/>
              </a:ext>
            </a:extLst>
          </p:cNvPr>
          <p:cNvSpPr>
            <a:spLocks noGrp="1"/>
          </p:cNvSpPr>
          <p:nvPr>
            <p:ph type="sldNum" sz="quarter" idx="12"/>
          </p:nvPr>
        </p:nvSpPr>
        <p:spPr/>
        <p:txBody>
          <a:bodyPr/>
          <a:lstStyle/>
          <a:p>
            <a:fld id="{B89716B8-A31E-F84E-AECB-AFF95A2B256A}" type="slidenum">
              <a:rPr lang="en-US" smtClean="0"/>
              <a:t>‹#›</a:t>
            </a:fld>
            <a:endParaRPr lang="en-US"/>
          </a:p>
        </p:txBody>
      </p:sp>
    </p:spTree>
    <p:extLst>
      <p:ext uri="{BB962C8B-B14F-4D97-AF65-F5344CB8AC3E}">
        <p14:creationId xmlns:p14="http://schemas.microsoft.com/office/powerpoint/2010/main" val="9542927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1E1A1-4B32-442A-A5E7-AC0B91B1E56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E65BC2B-E71D-41AB-8E28-29F561D51F7E}"/>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5B1CF41-8B04-40A3-AF02-194AF66C8BA7}"/>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BBD2D95-7365-4DBD-8EA7-D93B42CC8FE5}"/>
              </a:ext>
            </a:extLst>
          </p:cNvPr>
          <p:cNvSpPr>
            <a:spLocks noGrp="1"/>
          </p:cNvSpPr>
          <p:nvPr>
            <p:ph type="dt" sz="half" idx="10"/>
          </p:nvPr>
        </p:nvSpPr>
        <p:spPr/>
        <p:txBody>
          <a:bodyPr/>
          <a:lstStyle/>
          <a:p>
            <a:fld id="{1B4B7A50-18A7-8244-B692-A4EDA6CAB882}" type="datetimeFigureOut">
              <a:rPr lang="en-US" smtClean="0"/>
              <a:t>1/25/22</a:t>
            </a:fld>
            <a:endParaRPr lang="en-US"/>
          </a:p>
        </p:txBody>
      </p:sp>
      <p:sp>
        <p:nvSpPr>
          <p:cNvPr id="6" name="Footer Placeholder 5">
            <a:extLst>
              <a:ext uri="{FF2B5EF4-FFF2-40B4-BE49-F238E27FC236}">
                <a16:creationId xmlns:a16="http://schemas.microsoft.com/office/drawing/2014/main" id="{D882DD46-839D-46BC-B9EE-58C256756C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0C81A47-0BB2-4DF4-83EA-D064FBECC8C9}"/>
              </a:ext>
            </a:extLst>
          </p:cNvPr>
          <p:cNvSpPr>
            <a:spLocks noGrp="1"/>
          </p:cNvSpPr>
          <p:nvPr>
            <p:ph type="sldNum" sz="quarter" idx="12"/>
          </p:nvPr>
        </p:nvSpPr>
        <p:spPr/>
        <p:txBody>
          <a:bodyPr/>
          <a:lstStyle/>
          <a:p>
            <a:fld id="{B89716B8-A31E-F84E-AECB-AFF95A2B256A}" type="slidenum">
              <a:rPr lang="en-US" smtClean="0"/>
              <a:t>‹#›</a:t>
            </a:fld>
            <a:endParaRPr lang="en-US"/>
          </a:p>
        </p:txBody>
      </p:sp>
    </p:spTree>
    <p:extLst>
      <p:ext uri="{BB962C8B-B14F-4D97-AF65-F5344CB8AC3E}">
        <p14:creationId xmlns:p14="http://schemas.microsoft.com/office/powerpoint/2010/main" val="3026038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AA5AA-9751-4792-9017-606D748E7AA9}"/>
              </a:ext>
            </a:extLst>
          </p:cNvPr>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9B9CB19-0B60-4ED0-8FB3-B4D3011AA359}"/>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3BD591B5-88FC-4D82-87D3-B4BC5C738DF6}"/>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6809874-AC6C-4057-B65C-10FACD0D2010}"/>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C564AC21-5C57-4A6D-B300-1D0CC013AC74}"/>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0F16251-2729-4FF9-8BFB-331FFA61B656}"/>
              </a:ext>
            </a:extLst>
          </p:cNvPr>
          <p:cNvSpPr>
            <a:spLocks noGrp="1"/>
          </p:cNvSpPr>
          <p:nvPr>
            <p:ph type="dt" sz="half" idx="10"/>
          </p:nvPr>
        </p:nvSpPr>
        <p:spPr/>
        <p:txBody>
          <a:bodyPr/>
          <a:lstStyle/>
          <a:p>
            <a:fld id="{1B4B7A50-18A7-8244-B692-A4EDA6CAB882}" type="datetimeFigureOut">
              <a:rPr lang="en-US" smtClean="0"/>
              <a:t>1/25/22</a:t>
            </a:fld>
            <a:endParaRPr lang="en-US"/>
          </a:p>
        </p:txBody>
      </p:sp>
      <p:sp>
        <p:nvSpPr>
          <p:cNvPr id="8" name="Footer Placeholder 7">
            <a:extLst>
              <a:ext uri="{FF2B5EF4-FFF2-40B4-BE49-F238E27FC236}">
                <a16:creationId xmlns:a16="http://schemas.microsoft.com/office/drawing/2014/main" id="{3DFA81A9-C399-44AE-BBAA-BD972DE8695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7565032-5122-42AF-91ED-5E4F3B7AB6C7}"/>
              </a:ext>
            </a:extLst>
          </p:cNvPr>
          <p:cNvSpPr>
            <a:spLocks noGrp="1"/>
          </p:cNvSpPr>
          <p:nvPr>
            <p:ph type="sldNum" sz="quarter" idx="12"/>
          </p:nvPr>
        </p:nvSpPr>
        <p:spPr/>
        <p:txBody>
          <a:bodyPr/>
          <a:lstStyle/>
          <a:p>
            <a:fld id="{B89716B8-A31E-F84E-AECB-AFF95A2B256A}" type="slidenum">
              <a:rPr lang="en-US" smtClean="0"/>
              <a:t>‹#›</a:t>
            </a:fld>
            <a:endParaRPr lang="en-US"/>
          </a:p>
        </p:txBody>
      </p:sp>
    </p:spTree>
    <p:extLst>
      <p:ext uri="{BB962C8B-B14F-4D97-AF65-F5344CB8AC3E}">
        <p14:creationId xmlns:p14="http://schemas.microsoft.com/office/powerpoint/2010/main" val="3759188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E65CC-E60E-4C79-8F04-43785F1158A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3A80836-F5D5-46FD-9774-BEE3C53CCCE7}"/>
              </a:ext>
            </a:extLst>
          </p:cNvPr>
          <p:cNvSpPr>
            <a:spLocks noGrp="1"/>
          </p:cNvSpPr>
          <p:nvPr>
            <p:ph type="dt" sz="half" idx="10"/>
          </p:nvPr>
        </p:nvSpPr>
        <p:spPr/>
        <p:txBody>
          <a:bodyPr/>
          <a:lstStyle/>
          <a:p>
            <a:fld id="{1B4B7A50-18A7-8244-B692-A4EDA6CAB882}" type="datetimeFigureOut">
              <a:rPr lang="en-US" smtClean="0"/>
              <a:t>1/25/22</a:t>
            </a:fld>
            <a:endParaRPr lang="en-US"/>
          </a:p>
        </p:txBody>
      </p:sp>
      <p:sp>
        <p:nvSpPr>
          <p:cNvPr id="4" name="Footer Placeholder 3">
            <a:extLst>
              <a:ext uri="{FF2B5EF4-FFF2-40B4-BE49-F238E27FC236}">
                <a16:creationId xmlns:a16="http://schemas.microsoft.com/office/drawing/2014/main" id="{ED53D93C-E89B-4F82-B9C5-D2F57508BD2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5BA3B65-75C0-456D-A28E-4D9A3D345E1A}"/>
              </a:ext>
            </a:extLst>
          </p:cNvPr>
          <p:cNvSpPr>
            <a:spLocks noGrp="1"/>
          </p:cNvSpPr>
          <p:nvPr>
            <p:ph type="sldNum" sz="quarter" idx="12"/>
          </p:nvPr>
        </p:nvSpPr>
        <p:spPr/>
        <p:txBody>
          <a:bodyPr/>
          <a:lstStyle/>
          <a:p>
            <a:fld id="{B89716B8-A31E-F84E-AECB-AFF95A2B256A}" type="slidenum">
              <a:rPr lang="en-US" smtClean="0"/>
              <a:t>‹#›</a:t>
            </a:fld>
            <a:endParaRPr lang="en-US"/>
          </a:p>
        </p:txBody>
      </p:sp>
    </p:spTree>
    <p:extLst>
      <p:ext uri="{BB962C8B-B14F-4D97-AF65-F5344CB8AC3E}">
        <p14:creationId xmlns:p14="http://schemas.microsoft.com/office/powerpoint/2010/main" val="24871059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012CBD1-19A8-4934-99EA-C04E9AA33ADA}"/>
              </a:ext>
            </a:extLst>
          </p:cNvPr>
          <p:cNvSpPr>
            <a:spLocks noGrp="1"/>
          </p:cNvSpPr>
          <p:nvPr>
            <p:ph type="dt" sz="half" idx="10"/>
          </p:nvPr>
        </p:nvSpPr>
        <p:spPr/>
        <p:txBody>
          <a:bodyPr/>
          <a:lstStyle/>
          <a:p>
            <a:fld id="{1B4B7A50-18A7-8244-B692-A4EDA6CAB882}" type="datetimeFigureOut">
              <a:rPr lang="en-US" smtClean="0"/>
              <a:t>1/25/22</a:t>
            </a:fld>
            <a:endParaRPr lang="en-US"/>
          </a:p>
        </p:txBody>
      </p:sp>
      <p:sp>
        <p:nvSpPr>
          <p:cNvPr id="3" name="Footer Placeholder 2">
            <a:extLst>
              <a:ext uri="{FF2B5EF4-FFF2-40B4-BE49-F238E27FC236}">
                <a16:creationId xmlns:a16="http://schemas.microsoft.com/office/drawing/2014/main" id="{4313CC32-BF34-4EDA-AEEC-75193162E34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B76E2BC-258A-4088-892B-7783167B8024}"/>
              </a:ext>
            </a:extLst>
          </p:cNvPr>
          <p:cNvSpPr>
            <a:spLocks noGrp="1"/>
          </p:cNvSpPr>
          <p:nvPr>
            <p:ph type="sldNum" sz="quarter" idx="12"/>
          </p:nvPr>
        </p:nvSpPr>
        <p:spPr/>
        <p:txBody>
          <a:bodyPr/>
          <a:lstStyle/>
          <a:p>
            <a:fld id="{B89716B8-A31E-F84E-AECB-AFF95A2B256A}" type="slidenum">
              <a:rPr lang="en-US" smtClean="0"/>
              <a:t>‹#›</a:t>
            </a:fld>
            <a:endParaRPr lang="en-US"/>
          </a:p>
        </p:txBody>
      </p:sp>
    </p:spTree>
    <p:extLst>
      <p:ext uri="{BB962C8B-B14F-4D97-AF65-F5344CB8AC3E}">
        <p14:creationId xmlns:p14="http://schemas.microsoft.com/office/powerpoint/2010/main" val="33996299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E844A-60AC-45F6-A237-25B73F758BFE}"/>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2BA4740-1458-406D-AC1B-FF1AD6F87DD4}"/>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7931107-87D0-4EF4-AFD2-8CF8026C9D2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10BA3210-9B31-48BE-AB02-FF659F83EA6C}"/>
              </a:ext>
            </a:extLst>
          </p:cNvPr>
          <p:cNvSpPr>
            <a:spLocks noGrp="1"/>
          </p:cNvSpPr>
          <p:nvPr>
            <p:ph type="dt" sz="half" idx="10"/>
          </p:nvPr>
        </p:nvSpPr>
        <p:spPr/>
        <p:txBody>
          <a:bodyPr/>
          <a:lstStyle/>
          <a:p>
            <a:fld id="{1B4B7A50-18A7-8244-B692-A4EDA6CAB882}" type="datetimeFigureOut">
              <a:rPr lang="en-US" smtClean="0"/>
              <a:t>1/25/22</a:t>
            </a:fld>
            <a:endParaRPr lang="en-US"/>
          </a:p>
        </p:txBody>
      </p:sp>
      <p:sp>
        <p:nvSpPr>
          <p:cNvPr id="6" name="Footer Placeholder 5">
            <a:extLst>
              <a:ext uri="{FF2B5EF4-FFF2-40B4-BE49-F238E27FC236}">
                <a16:creationId xmlns:a16="http://schemas.microsoft.com/office/drawing/2014/main" id="{EAEF7B4E-35C9-412E-8221-6A72CA7249B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EB4B30F-1ED8-4C56-9E7A-987B5AA1CA97}"/>
              </a:ext>
            </a:extLst>
          </p:cNvPr>
          <p:cNvSpPr>
            <a:spLocks noGrp="1"/>
          </p:cNvSpPr>
          <p:nvPr>
            <p:ph type="sldNum" sz="quarter" idx="12"/>
          </p:nvPr>
        </p:nvSpPr>
        <p:spPr/>
        <p:txBody>
          <a:bodyPr/>
          <a:lstStyle/>
          <a:p>
            <a:fld id="{B89716B8-A31E-F84E-AECB-AFF95A2B256A}" type="slidenum">
              <a:rPr lang="en-US" smtClean="0"/>
              <a:t>‹#›</a:t>
            </a:fld>
            <a:endParaRPr lang="en-US"/>
          </a:p>
        </p:txBody>
      </p:sp>
    </p:spTree>
    <p:extLst>
      <p:ext uri="{BB962C8B-B14F-4D97-AF65-F5344CB8AC3E}">
        <p14:creationId xmlns:p14="http://schemas.microsoft.com/office/powerpoint/2010/main" val="30908935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1B4B7A50-18A7-8244-B692-A4EDA6CAB882}" type="datetimeFigureOut">
              <a:rPr lang="en-US" smtClean="0"/>
              <a:t>1/25/22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9716B8-A31E-F84E-AECB-AFF95A2B256A}" type="slidenum">
              <a:rPr lang="en-US" smtClean="0"/>
              <a:t>‹#›</a:t>
            </a:fld>
            <a:endParaRPr lang="en-US"/>
          </a:p>
        </p:txBody>
      </p:sp>
    </p:spTree>
    <p:extLst>
      <p:ext uri="{BB962C8B-B14F-4D97-AF65-F5344CB8AC3E}">
        <p14:creationId xmlns:p14="http://schemas.microsoft.com/office/powerpoint/2010/main" val="18085099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09BB5-6203-4D48-9AB1-6D8692D4FD23}"/>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44E49E5-769D-4CBB-9852-002077364344}"/>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id="{437208F4-05BB-4E2D-B588-E9CED3B4839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2F0C07F8-E755-4883-A247-E540762AA61E}"/>
              </a:ext>
            </a:extLst>
          </p:cNvPr>
          <p:cNvSpPr>
            <a:spLocks noGrp="1"/>
          </p:cNvSpPr>
          <p:nvPr>
            <p:ph type="dt" sz="half" idx="10"/>
          </p:nvPr>
        </p:nvSpPr>
        <p:spPr/>
        <p:txBody>
          <a:bodyPr/>
          <a:lstStyle/>
          <a:p>
            <a:fld id="{1B4B7A50-18A7-8244-B692-A4EDA6CAB882}" type="datetimeFigureOut">
              <a:rPr lang="en-US" smtClean="0"/>
              <a:t>1/25/22</a:t>
            </a:fld>
            <a:endParaRPr lang="en-US"/>
          </a:p>
        </p:txBody>
      </p:sp>
      <p:sp>
        <p:nvSpPr>
          <p:cNvPr id="6" name="Footer Placeholder 5">
            <a:extLst>
              <a:ext uri="{FF2B5EF4-FFF2-40B4-BE49-F238E27FC236}">
                <a16:creationId xmlns:a16="http://schemas.microsoft.com/office/drawing/2014/main" id="{8CA144A2-5EDB-46FA-A389-392E652938D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786AB6D-3484-44F0-BCFF-BE78EE0263E1}"/>
              </a:ext>
            </a:extLst>
          </p:cNvPr>
          <p:cNvSpPr>
            <a:spLocks noGrp="1"/>
          </p:cNvSpPr>
          <p:nvPr>
            <p:ph type="sldNum" sz="quarter" idx="12"/>
          </p:nvPr>
        </p:nvSpPr>
        <p:spPr/>
        <p:txBody>
          <a:bodyPr/>
          <a:lstStyle/>
          <a:p>
            <a:fld id="{B89716B8-A31E-F84E-AECB-AFF95A2B256A}" type="slidenum">
              <a:rPr lang="en-US" smtClean="0"/>
              <a:t>‹#›</a:t>
            </a:fld>
            <a:endParaRPr lang="en-US"/>
          </a:p>
        </p:txBody>
      </p:sp>
    </p:spTree>
    <p:extLst>
      <p:ext uri="{BB962C8B-B14F-4D97-AF65-F5344CB8AC3E}">
        <p14:creationId xmlns:p14="http://schemas.microsoft.com/office/powerpoint/2010/main" val="11322544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73FE7-B8BF-445C-A1D2-B0E3FCF4D9A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CB880B4-1C41-4585-9FF5-27498C516BB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6A48D2B-D886-4AF8-A7D0-7C79737DC8B4}"/>
              </a:ext>
            </a:extLst>
          </p:cNvPr>
          <p:cNvSpPr>
            <a:spLocks noGrp="1"/>
          </p:cNvSpPr>
          <p:nvPr>
            <p:ph type="dt" sz="half" idx="10"/>
          </p:nvPr>
        </p:nvSpPr>
        <p:spPr/>
        <p:txBody>
          <a:bodyPr/>
          <a:lstStyle/>
          <a:p>
            <a:fld id="{1B4B7A50-18A7-8244-B692-A4EDA6CAB882}" type="datetimeFigureOut">
              <a:rPr lang="en-US" smtClean="0"/>
              <a:t>1/25/22</a:t>
            </a:fld>
            <a:endParaRPr lang="en-US"/>
          </a:p>
        </p:txBody>
      </p:sp>
      <p:sp>
        <p:nvSpPr>
          <p:cNvPr id="5" name="Footer Placeholder 4">
            <a:extLst>
              <a:ext uri="{FF2B5EF4-FFF2-40B4-BE49-F238E27FC236}">
                <a16:creationId xmlns:a16="http://schemas.microsoft.com/office/drawing/2014/main" id="{D146DF99-F88A-4FC2-8F83-77A482E529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CCC641-E084-4467-95E3-681C7C41A8E8}"/>
              </a:ext>
            </a:extLst>
          </p:cNvPr>
          <p:cNvSpPr>
            <a:spLocks noGrp="1"/>
          </p:cNvSpPr>
          <p:nvPr>
            <p:ph type="sldNum" sz="quarter" idx="12"/>
          </p:nvPr>
        </p:nvSpPr>
        <p:spPr/>
        <p:txBody>
          <a:bodyPr/>
          <a:lstStyle/>
          <a:p>
            <a:fld id="{B89716B8-A31E-F84E-AECB-AFF95A2B256A}" type="slidenum">
              <a:rPr lang="en-US" smtClean="0"/>
              <a:t>‹#›</a:t>
            </a:fld>
            <a:endParaRPr lang="en-US"/>
          </a:p>
        </p:txBody>
      </p:sp>
    </p:spTree>
    <p:extLst>
      <p:ext uri="{BB962C8B-B14F-4D97-AF65-F5344CB8AC3E}">
        <p14:creationId xmlns:p14="http://schemas.microsoft.com/office/powerpoint/2010/main" val="2658000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8D3BC1B-26C0-49A1-83B3-DD83406A7938}"/>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F671D74-97D0-4517-A69D-8784B9FD3F63}"/>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8AF3B17-5D0F-429B-A3EA-6AB36C0799F6}"/>
              </a:ext>
            </a:extLst>
          </p:cNvPr>
          <p:cNvSpPr>
            <a:spLocks noGrp="1"/>
          </p:cNvSpPr>
          <p:nvPr>
            <p:ph type="dt" sz="half" idx="10"/>
          </p:nvPr>
        </p:nvSpPr>
        <p:spPr/>
        <p:txBody>
          <a:bodyPr/>
          <a:lstStyle/>
          <a:p>
            <a:fld id="{1B4B7A50-18A7-8244-B692-A4EDA6CAB882}" type="datetimeFigureOut">
              <a:rPr lang="en-US" smtClean="0"/>
              <a:t>1/25/22</a:t>
            </a:fld>
            <a:endParaRPr lang="en-US"/>
          </a:p>
        </p:txBody>
      </p:sp>
      <p:sp>
        <p:nvSpPr>
          <p:cNvPr id="5" name="Footer Placeholder 4">
            <a:extLst>
              <a:ext uri="{FF2B5EF4-FFF2-40B4-BE49-F238E27FC236}">
                <a16:creationId xmlns:a16="http://schemas.microsoft.com/office/drawing/2014/main" id="{1EE7A1BF-463F-4388-B9F7-5F8339C7F1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6BBFFF-BD28-44AC-A06E-D8E53B02B8AD}"/>
              </a:ext>
            </a:extLst>
          </p:cNvPr>
          <p:cNvSpPr>
            <a:spLocks noGrp="1"/>
          </p:cNvSpPr>
          <p:nvPr>
            <p:ph type="sldNum" sz="quarter" idx="12"/>
          </p:nvPr>
        </p:nvSpPr>
        <p:spPr/>
        <p:txBody>
          <a:bodyPr/>
          <a:lstStyle/>
          <a:p>
            <a:fld id="{B89716B8-A31E-F84E-AECB-AFF95A2B256A}" type="slidenum">
              <a:rPr lang="en-US" smtClean="0"/>
              <a:t>‹#›</a:t>
            </a:fld>
            <a:endParaRPr lang="en-US"/>
          </a:p>
        </p:txBody>
      </p:sp>
    </p:spTree>
    <p:extLst>
      <p:ext uri="{BB962C8B-B14F-4D97-AF65-F5344CB8AC3E}">
        <p14:creationId xmlns:p14="http://schemas.microsoft.com/office/powerpoint/2010/main" val="4099409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1B4B7A50-18A7-8244-B692-A4EDA6CAB882}" type="datetimeFigureOut">
              <a:rPr lang="en-US" smtClean="0"/>
              <a:t>1/25/22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9716B8-A31E-F84E-AECB-AFF95A2B256A}" type="slidenum">
              <a:rPr lang="en-US" smtClean="0"/>
              <a:t>‹#›</a:t>
            </a:fld>
            <a:endParaRPr lang="en-US"/>
          </a:p>
        </p:txBody>
      </p:sp>
    </p:spTree>
    <p:extLst>
      <p:ext uri="{BB962C8B-B14F-4D97-AF65-F5344CB8AC3E}">
        <p14:creationId xmlns:p14="http://schemas.microsoft.com/office/powerpoint/2010/main" val="3347784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1B4B7A50-18A7-8244-B692-A4EDA6CAB882}" type="datetimeFigureOut">
              <a:rPr lang="en-US" smtClean="0"/>
              <a:t>1/25/22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9716B8-A31E-F84E-AECB-AFF95A2B256A}" type="slidenum">
              <a:rPr lang="en-US" smtClean="0"/>
              <a:t>‹#›</a:t>
            </a:fld>
            <a:endParaRPr lang="en-US"/>
          </a:p>
        </p:txBody>
      </p:sp>
    </p:spTree>
    <p:extLst>
      <p:ext uri="{BB962C8B-B14F-4D97-AF65-F5344CB8AC3E}">
        <p14:creationId xmlns:p14="http://schemas.microsoft.com/office/powerpoint/2010/main" val="39270535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1B4B7A50-18A7-8244-B692-A4EDA6CAB882}" type="datetimeFigureOut">
              <a:rPr lang="en-US" smtClean="0"/>
              <a:t>1/25/22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9716B8-A31E-F84E-AECB-AFF95A2B256A}" type="slidenum">
              <a:rPr lang="en-US" smtClean="0"/>
              <a:t>‹#›</a:t>
            </a:fld>
            <a:endParaRPr lang="en-US"/>
          </a:p>
        </p:txBody>
      </p:sp>
    </p:spTree>
    <p:extLst>
      <p:ext uri="{BB962C8B-B14F-4D97-AF65-F5344CB8AC3E}">
        <p14:creationId xmlns:p14="http://schemas.microsoft.com/office/powerpoint/2010/main" val="2870814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1B4B7A50-18A7-8244-B692-A4EDA6CAB882}" type="datetimeFigureOut">
              <a:rPr lang="en-US" smtClean="0"/>
              <a:t>1/25/22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9716B8-A31E-F84E-AECB-AFF95A2B256A}" type="slidenum">
              <a:rPr lang="en-US" smtClean="0"/>
              <a:t>‹#›</a:t>
            </a:fld>
            <a:endParaRPr lang="en-US"/>
          </a:p>
        </p:txBody>
      </p:sp>
    </p:spTree>
    <p:extLst>
      <p:ext uri="{BB962C8B-B14F-4D97-AF65-F5344CB8AC3E}">
        <p14:creationId xmlns:p14="http://schemas.microsoft.com/office/powerpoint/2010/main" val="3804027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4B7A50-18A7-8244-B692-A4EDA6CAB882}" type="datetimeFigureOut">
              <a:rPr lang="en-US" smtClean="0"/>
              <a:t>1/25/22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9716B8-A31E-F84E-AECB-AFF95A2B256A}" type="slidenum">
              <a:rPr lang="en-US" smtClean="0"/>
              <a:t>‹#›</a:t>
            </a:fld>
            <a:endParaRPr lang="en-US"/>
          </a:p>
        </p:txBody>
      </p:sp>
    </p:spTree>
    <p:extLst>
      <p:ext uri="{BB962C8B-B14F-4D97-AF65-F5344CB8AC3E}">
        <p14:creationId xmlns:p14="http://schemas.microsoft.com/office/powerpoint/2010/main" val="13262936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1B4B7A50-18A7-8244-B692-A4EDA6CAB882}" type="datetimeFigureOut">
              <a:rPr lang="en-US" smtClean="0"/>
              <a:t>1/25/22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9716B8-A31E-F84E-AECB-AFF95A2B256A}" type="slidenum">
              <a:rPr lang="en-US" smtClean="0"/>
              <a:t>‹#›</a:t>
            </a:fld>
            <a:endParaRPr lang="en-US"/>
          </a:p>
        </p:txBody>
      </p:sp>
    </p:spTree>
    <p:extLst>
      <p:ext uri="{BB962C8B-B14F-4D97-AF65-F5344CB8AC3E}">
        <p14:creationId xmlns:p14="http://schemas.microsoft.com/office/powerpoint/2010/main" val="5908357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1B4B7A50-18A7-8244-B692-A4EDA6CAB882}" type="datetimeFigureOut">
              <a:rPr lang="en-US" smtClean="0"/>
              <a:t>1/25/22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9716B8-A31E-F84E-AECB-AFF95A2B256A}" type="slidenum">
              <a:rPr lang="en-US" smtClean="0"/>
              <a:t>‹#›</a:t>
            </a:fld>
            <a:endParaRPr lang="en-US"/>
          </a:p>
        </p:txBody>
      </p:sp>
    </p:spTree>
    <p:extLst>
      <p:ext uri="{BB962C8B-B14F-4D97-AF65-F5344CB8AC3E}">
        <p14:creationId xmlns:p14="http://schemas.microsoft.com/office/powerpoint/2010/main" val="6998511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4B7A50-18A7-8244-B692-A4EDA6CAB882}" type="datetimeFigureOut">
              <a:rPr lang="en-US" smtClean="0"/>
              <a:t>1/25/22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9716B8-A31E-F84E-AECB-AFF95A2B256A}" type="slidenum">
              <a:rPr lang="en-US" smtClean="0"/>
              <a:t>‹#›</a:t>
            </a:fld>
            <a:endParaRPr lang="en-US"/>
          </a:p>
        </p:txBody>
      </p:sp>
    </p:spTree>
    <p:extLst>
      <p:ext uri="{BB962C8B-B14F-4D97-AF65-F5344CB8AC3E}">
        <p14:creationId xmlns:p14="http://schemas.microsoft.com/office/powerpoint/2010/main" val="5884661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2B8B07E-5D77-4BD7-8D6B-46916289789E}"/>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798F05C-BE5E-4CD1-9C71-EED6728722D8}"/>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9659CC5-58F6-4DD7-B2AC-E94AE70F6C2E}"/>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B4B7A50-18A7-8244-B692-A4EDA6CAB882}" type="datetimeFigureOut">
              <a:rPr lang="en-US" smtClean="0"/>
              <a:t>1/25/22</a:t>
            </a:fld>
            <a:endParaRPr lang="en-US"/>
          </a:p>
        </p:txBody>
      </p:sp>
      <p:sp>
        <p:nvSpPr>
          <p:cNvPr id="5" name="Footer Placeholder 4">
            <a:extLst>
              <a:ext uri="{FF2B5EF4-FFF2-40B4-BE49-F238E27FC236}">
                <a16:creationId xmlns:a16="http://schemas.microsoft.com/office/drawing/2014/main" id="{3DF454B5-02C4-482A-BE34-7BE6AAF58C36}"/>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0A16218-1FC4-4B46-9EA4-0F0896DA8D22}"/>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89716B8-A31E-F84E-AECB-AFF95A2B256A}" type="slidenum">
              <a:rPr lang="en-US" smtClean="0"/>
              <a:t>‹#›</a:t>
            </a:fld>
            <a:endParaRPr lang="en-US"/>
          </a:p>
        </p:txBody>
      </p:sp>
    </p:spTree>
    <p:extLst>
      <p:ext uri="{BB962C8B-B14F-4D97-AF65-F5344CB8AC3E}">
        <p14:creationId xmlns:p14="http://schemas.microsoft.com/office/powerpoint/2010/main" val="34296979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hyperlink" Target="http://www.harpenden-history.org.uk/page/more_memories_of_harpenden_childrens_home?path=0p4p65p"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77005" y="2023115"/>
            <a:ext cx="4220309" cy="3686015"/>
          </a:xfrm>
        </p:spPr>
        <p:txBody>
          <a:bodyPr>
            <a:normAutofit fontScale="90000"/>
          </a:bodyPr>
          <a:lstStyle/>
          <a:p>
            <a:pPr algn="l"/>
            <a:r>
              <a:rPr lang="en-US" sz="5400" b="1" dirty="0">
                <a:solidFill>
                  <a:srgbClr val="FFC000"/>
                </a:solidFill>
                <a:latin typeface="Calibri" panose="020F0502020204030204" pitchFamily="34" charset="0"/>
                <a:cs typeface="Calibri" panose="020F0502020204030204" pitchFamily="34" charset="0"/>
              </a:rPr>
              <a:t>Home and </a:t>
            </a:r>
            <a:r>
              <a:rPr lang="en-US" sz="5400" b="1" dirty="0">
                <a:solidFill>
                  <a:srgbClr val="FFC000"/>
                </a:solidFill>
                <a:latin typeface="+mn-lt"/>
                <a:cs typeface="Calibri" panose="020F0502020204030204" pitchFamily="34" charset="0"/>
              </a:rPr>
              <a:t>belonging 4</a:t>
            </a:r>
            <a:br>
              <a:rPr lang="en-US" sz="3600" b="1" dirty="0">
                <a:solidFill>
                  <a:schemeClr val="tx1">
                    <a:lumMod val="65000"/>
                    <a:lumOff val="35000"/>
                  </a:schemeClr>
                </a:solidFill>
                <a:latin typeface="+mn-lt"/>
              </a:rPr>
            </a:br>
            <a:r>
              <a:rPr lang="en-US" sz="3600" b="1" dirty="0">
                <a:solidFill>
                  <a:schemeClr val="tx1">
                    <a:lumMod val="65000"/>
                    <a:lumOff val="35000"/>
                  </a:schemeClr>
                </a:solidFill>
                <a:latin typeface="+mn-lt"/>
              </a:rPr>
              <a:t>To what extent did the</a:t>
            </a:r>
            <a:r>
              <a:rPr lang="en-US" sz="3600" b="1" dirty="0">
                <a:solidFill>
                  <a:schemeClr val="tx1">
                    <a:lumMod val="65000"/>
                    <a:lumOff val="35000"/>
                  </a:schemeClr>
                </a:solidFill>
              </a:rPr>
              <a:t> </a:t>
            </a:r>
            <a:br>
              <a:rPr lang="en-US" sz="3600" b="1" dirty="0">
                <a:solidFill>
                  <a:schemeClr val="tx1">
                    <a:lumMod val="65000"/>
                    <a:lumOff val="35000"/>
                  </a:schemeClr>
                </a:solidFill>
              </a:rPr>
            </a:br>
            <a:r>
              <a:rPr lang="en-US" sz="3600" b="1" dirty="0">
                <a:solidFill>
                  <a:schemeClr val="tx1">
                    <a:lumMod val="65000"/>
                    <a:lumOff val="35000"/>
                  </a:schemeClr>
                </a:solidFill>
              </a:rPr>
              <a:t>vision become reality </a:t>
            </a:r>
            <a:br>
              <a:rPr lang="en-US" sz="3600" b="1" dirty="0">
                <a:solidFill>
                  <a:schemeClr val="tx1">
                    <a:lumMod val="65000"/>
                    <a:lumOff val="35000"/>
                  </a:schemeClr>
                </a:solidFill>
              </a:rPr>
            </a:br>
            <a:r>
              <a:rPr lang="en-US" sz="3600" b="1" dirty="0">
                <a:solidFill>
                  <a:schemeClr val="tx1">
                    <a:lumMod val="65000"/>
                    <a:lumOff val="35000"/>
                  </a:schemeClr>
                </a:solidFill>
              </a:rPr>
              <a:t>at </a:t>
            </a:r>
            <a:r>
              <a:rPr lang="en-US" sz="3600" b="1" dirty="0" err="1">
                <a:solidFill>
                  <a:schemeClr val="tx1">
                    <a:lumMod val="65000"/>
                    <a:lumOff val="35000"/>
                  </a:schemeClr>
                </a:solidFill>
              </a:rPr>
              <a:t>Highfield</a:t>
            </a:r>
            <a:r>
              <a:rPr lang="en-US" sz="3600" b="1" dirty="0">
                <a:solidFill>
                  <a:schemeClr val="tx1">
                    <a:lumMod val="65000"/>
                    <a:lumOff val="35000"/>
                  </a:schemeClr>
                </a:solidFill>
              </a:rPr>
              <a:t> Oval?</a:t>
            </a:r>
            <a:br>
              <a:rPr lang="en-US" sz="3600" b="1" dirty="0">
                <a:solidFill>
                  <a:schemeClr val="tx1">
                    <a:lumMod val="65000"/>
                    <a:lumOff val="35000"/>
                  </a:schemeClr>
                </a:solidFill>
              </a:rPr>
            </a:br>
            <a:r>
              <a:rPr lang="en-US" sz="3600" b="1" dirty="0">
                <a:solidFill>
                  <a:schemeClr val="tx1">
                    <a:lumMod val="65000"/>
                    <a:lumOff val="35000"/>
                  </a:schemeClr>
                </a:solidFill>
              </a:rPr>
              <a:t>(written sources)</a:t>
            </a:r>
            <a:endParaRPr lang="en-US" sz="3600" b="1" dirty="0">
              <a:solidFill>
                <a:schemeClr val="tx1">
                  <a:lumMod val="65000"/>
                  <a:lumOff val="35000"/>
                </a:schemeClr>
              </a:solidFill>
              <a:latin typeface="+mn-lt"/>
              <a:cs typeface="Calibri" panose="020F0502020204030204" pitchFamily="34" charset="0"/>
            </a:endParaRPr>
          </a:p>
        </p:txBody>
      </p:sp>
      <p:pic>
        <p:nvPicPr>
          <p:cNvPr id="6" name="Picture 5" descr="A picture containing drawing&#10;&#10;Description automatically generated">
            <a:extLst>
              <a:ext uri="{FF2B5EF4-FFF2-40B4-BE49-F238E27FC236}">
                <a16:creationId xmlns:a16="http://schemas.microsoft.com/office/drawing/2014/main" id="{BFD78A34-42A9-41DE-BF24-88A2A907B149}"/>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275701" y="297501"/>
            <a:ext cx="2286202" cy="674430"/>
          </a:xfrm>
          <a:prstGeom prst="rect">
            <a:avLst/>
          </a:prstGeom>
        </p:spPr>
      </p:pic>
      <p:pic>
        <p:nvPicPr>
          <p:cNvPr id="7" name="Picture 6" descr="A picture containing drawing&#10;&#10;Description automatically generated">
            <a:extLst>
              <a:ext uri="{FF2B5EF4-FFF2-40B4-BE49-F238E27FC236}">
                <a16:creationId xmlns:a16="http://schemas.microsoft.com/office/drawing/2014/main" id="{185DD347-9F77-4FD4-8E4D-A2A9B8A55041}"/>
              </a:ext>
            </a:extLst>
          </p:cNvPr>
          <p:cNvPicPr>
            <a:picLocks noChangeAspect="1"/>
          </p:cNvPicPr>
          <p:nvPr/>
        </p:nvPicPr>
        <p:blipFill>
          <a:blip r:embed="rId4"/>
          <a:stretch>
            <a:fillRect/>
          </a:stretch>
        </p:blipFill>
        <p:spPr>
          <a:xfrm>
            <a:off x="373767" y="5800356"/>
            <a:ext cx="2160000" cy="825517"/>
          </a:xfrm>
          <a:prstGeom prst="rect">
            <a:avLst/>
          </a:prstGeom>
        </p:spPr>
      </p:pic>
      <p:sp>
        <p:nvSpPr>
          <p:cNvPr id="3" name="Rectangle 2">
            <a:extLst>
              <a:ext uri="{FF2B5EF4-FFF2-40B4-BE49-F238E27FC236}">
                <a16:creationId xmlns:a16="http://schemas.microsoft.com/office/drawing/2014/main" id="{789A8F7F-CBFE-459E-8C13-C6D33B61C08B}"/>
              </a:ext>
            </a:extLst>
          </p:cNvPr>
          <p:cNvSpPr/>
          <p:nvPr/>
        </p:nvSpPr>
        <p:spPr>
          <a:xfrm>
            <a:off x="7061982" y="6058708"/>
            <a:ext cx="1452948" cy="461665"/>
          </a:xfrm>
          <a:prstGeom prst="rect">
            <a:avLst/>
          </a:prstGeom>
        </p:spPr>
        <p:txBody>
          <a:bodyPr wrap="square">
            <a:spAutoFit/>
          </a:bodyPr>
          <a:lstStyle/>
          <a:p>
            <a:r>
              <a:rPr lang="en-US" sz="2400" b="1" dirty="0">
                <a:solidFill>
                  <a:schemeClr val="tx1">
                    <a:lumMod val="65000"/>
                    <a:lumOff val="35000"/>
                  </a:schemeClr>
                </a:solidFill>
                <a:cs typeface="Calibri" panose="020F0502020204030204" pitchFamily="34" charset="0"/>
              </a:rPr>
              <a:t>HISTORY</a:t>
            </a:r>
            <a:r>
              <a:rPr lang="en-US" b="1" dirty="0">
                <a:solidFill>
                  <a:schemeClr val="tx1">
                    <a:lumMod val="65000"/>
                    <a:lumOff val="35000"/>
                  </a:schemeClr>
                </a:solidFill>
              </a:rPr>
              <a:t> </a:t>
            </a:r>
            <a:endParaRPr lang="en-GB" dirty="0"/>
          </a:p>
        </p:txBody>
      </p:sp>
      <p:pic>
        <p:nvPicPr>
          <p:cNvPr id="9" name="Picture 8" descr="A white and black clock&#10;&#10;Description automatically generated">
            <a:extLst>
              <a:ext uri="{FF2B5EF4-FFF2-40B4-BE49-F238E27FC236}">
                <a16:creationId xmlns:a16="http://schemas.microsoft.com/office/drawing/2014/main" id="{352712B9-07B8-4D25-8C91-EABA75F5E5D2}"/>
              </a:ext>
            </a:extLst>
          </p:cNvPr>
          <p:cNvPicPr>
            <a:picLocks noChangeAspect="1"/>
          </p:cNvPicPr>
          <p:nvPr/>
        </p:nvPicPr>
        <p:blipFill>
          <a:blip r:embed="rId5"/>
          <a:stretch>
            <a:fillRect/>
          </a:stretch>
        </p:blipFill>
        <p:spPr>
          <a:xfrm>
            <a:off x="8240378" y="5877738"/>
            <a:ext cx="697976" cy="720000"/>
          </a:xfrm>
          <a:prstGeom prst="rect">
            <a:avLst/>
          </a:prstGeom>
        </p:spPr>
      </p:pic>
      <p:pic>
        <p:nvPicPr>
          <p:cNvPr id="8" name="Picture 7">
            <a:extLst>
              <a:ext uri="{FF2B5EF4-FFF2-40B4-BE49-F238E27FC236}">
                <a16:creationId xmlns:a16="http://schemas.microsoft.com/office/drawing/2014/main" id="{93FEB03F-65E8-41C2-844C-10C4639DAD86}"/>
              </a:ext>
            </a:extLst>
          </p:cNvPr>
          <p:cNvPicPr>
            <a:picLocks noChangeAspect="1"/>
          </p:cNvPicPr>
          <p:nvPr/>
        </p:nvPicPr>
        <p:blipFill>
          <a:blip r:embed="rId6"/>
          <a:stretch>
            <a:fillRect/>
          </a:stretch>
        </p:blipFill>
        <p:spPr>
          <a:xfrm>
            <a:off x="446686" y="634716"/>
            <a:ext cx="4220309" cy="5923028"/>
          </a:xfrm>
          <a:prstGeom prst="rect">
            <a:avLst/>
          </a:prstGeom>
        </p:spPr>
      </p:pic>
    </p:spTree>
    <p:extLst>
      <p:ext uri="{BB962C8B-B14F-4D97-AF65-F5344CB8AC3E}">
        <p14:creationId xmlns:p14="http://schemas.microsoft.com/office/powerpoint/2010/main" val="34500032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9118FCD-AEBE-4700-93B2-5EEB6B0CC397}"/>
              </a:ext>
            </a:extLst>
          </p:cNvPr>
          <p:cNvSpPr>
            <a:spLocks noGrp="1"/>
          </p:cNvSpPr>
          <p:nvPr>
            <p:ph idx="1"/>
          </p:nvPr>
        </p:nvSpPr>
        <p:spPr>
          <a:xfrm>
            <a:off x="673100" y="900953"/>
            <a:ext cx="7943850" cy="5257800"/>
          </a:xfrm>
        </p:spPr>
        <p:txBody>
          <a:bodyPr>
            <a:normAutofit fontScale="55000" lnSpcReduction="20000"/>
          </a:bodyPr>
          <a:lstStyle/>
          <a:p>
            <a:pPr marL="0" indent="0">
              <a:buNone/>
            </a:pPr>
            <a:r>
              <a:rPr lang="en-US" dirty="0"/>
              <a:t>I am grateful, too, for the attention given to my physical and medical well-being I mostly enjoyed there, whether I knew it at the time or not.   I didn’t, in fact!  I remember being particularly prone to coughs, colds, and respiratory problems.  (The smog, coal smoke, cigarette smoke, and dampness of England in those days were probably not very helpful either). But all of us children were given daily doses of cod liver oil, orange juice, and malt before leaving for school.  Having a hospital on the grounds was also very good because scrapes and cuts and bruises happen wherever there are children playing outside, and I had my share of minor disasters that ended with having to go to the surgery for plasters, bandages, iodine swabs and so on. I spent a lot of time swinging on gym poles, and in the woods, climbing trees, oblivious to the thorns, nettles, wood splinters, rust and insects.  Riding bikes and skates around the Oval was a source of much joy, too, and came with the possibility of injuries if you fell.  I </a:t>
            </a:r>
            <a:r>
              <a:rPr lang="en-US" dirty="0" err="1"/>
              <a:t>scrumped</a:t>
            </a:r>
            <a:r>
              <a:rPr lang="en-US" dirty="0"/>
              <a:t> apples in the orchard, hiked down to the cemetery on a dare one night with a couple of other girls.   I remember one cold morning out in the garden at the back of Ferens, helping to dig a plot for some plants. I was wearing rubber wellingtons that are not very warm or protective, and managed to put a </a:t>
            </a:r>
            <a:r>
              <a:rPr lang="en-US" dirty="0" err="1"/>
              <a:t>tyne</a:t>
            </a:r>
            <a:r>
              <a:rPr lang="en-US" dirty="0"/>
              <a:t> of the pitchfork into a big toe!   I didn’t feel it at the time, but when I came to take the wellingtons off in the boot room, there was blood in my boot.  Sister Cora hiked me off to the clinic immediately and iodine and plaster was applied.  I still have the scar to this day!   When I think of it, it’s a wonder I remained in one piece as much as I did. </a:t>
            </a:r>
            <a:endParaRPr lang="en-GB" dirty="0"/>
          </a:p>
        </p:txBody>
      </p:sp>
      <p:sp>
        <p:nvSpPr>
          <p:cNvPr id="4" name="Title 1">
            <a:extLst>
              <a:ext uri="{FF2B5EF4-FFF2-40B4-BE49-F238E27FC236}">
                <a16:creationId xmlns:a16="http://schemas.microsoft.com/office/drawing/2014/main" id="{0EC0DE57-CF1C-47E4-B8C4-79464D21D114}"/>
              </a:ext>
            </a:extLst>
          </p:cNvPr>
          <p:cNvSpPr>
            <a:spLocks noGrp="1"/>
          </p:cNvSpPr>
          <p:nvPr>
            <p:ph type="title"/>
          </p:nvPr>
        </p:nvSpPr>
        <p:spPr>
          <a:xfrm>
            <a:off x="457200" y="274638"/>
            <a:ext cx="8229600" cy="451503"/>
          </a:xfrm>
        </p:spPr>
        <p:txBody>
          <a:bodyPr>
            <a:normAutofit fontScale="90000"/>
          </a:bodyPr>
          <a:lstStyle/>
          <a:p>
            <a:r>
              <a:rPr lang="en-US" sz="2800" b="1" dirty="0">
                <a:solidFill>
                  <a:srgbClr val="FFC000"/>
                </a:solidFill>
              </a:rPr>
              <a:t>NCH memories, Extract A</a:t>
            </a:r>
          </a:p>
        </p:txBody>
      </p:sp>
      <p:sp>
        <p:nvSpPr>
          <p:cNvPr id="2" name="TextBox 1"/>
          <p:cNvSpPr txBox="1"/>
          <p:nvPr/>
        </p:nvSpPr>
        <p:spPr>
          <a:xfrm>
            <a:off x="990600" y="5811619"/>
            <a:ext cx="6959600" cy="646331"/>
          </a:xfrm>
          <a:prstGeom prst="rect">
            <a:avLst/>
          </a:prstGeom>
          <a:noFill/>
        </p:spPr>
        <p:txBody>
          <a:bodyPr wrap="square" rtlCol="0">
            <a:spAutoFit/>
          </a:bodyPr>
          <a:lstStyle/>
          <a:p>
            <a:pPr algn="ctr"/>
            <a:r>
              <a:rPr lang="en-US" dirty="0">
                <a:solidFill>
                  <a:srgbClr val="FFC000"/>
                </a:solidFill>
              </a:rPr>
              <a:t>Shelagh Cosgrove was looked after at the children’s home between 1945 and 1952. </a:t>
            </a:r>
            <a:endParaRPr lang="en-US" sz="1400" b="1" dirty="0">
              <a:solidFill>
                <a:srgbClr val="FFC000"/>
              </a:solidFill>
              <a:latin typeface="+mj-lt"/>
              <a:ea typeface="+mj-ea"/>
              <a:cs typeface="+mj-cs"/>
            </a:endParaRPr>
          </a:p>
        </p:txBody>
      </p:sp>
    </p:spTree>
    <p:extLst>
      <p:ext uri="{BB962C8B-B14F-4D97-AF65-F5344CB8AC3E}">
        <p14:creationId xmlns:p14="http://schemas.microsoft.com/office/powerpoint/2010/main" val="21051607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9118FCD-AEBE-4700-93B2-5EEB6B0CC397}"/>
              </a:ext>
            </a:extLst>
          </p:cNvPr>
          <p:cNvSpPr>
            <a:spLocks noGrp="1"/>
          </p:cNvSpPr>
          <p:nvPr>
            <p:ph idx="1"/>
          </p:nvPr>
        </p:nvSpPr>
        <p:spPr>
          <a:xfrm>
            <a:off x="457200" y="900953"/>
            <a:ext cx="8229600" cy="5257800"/>
          </a:xfrm>
        </p:spPr>
        <p:txBody>
          <a:bodyPr>
            <a:normAutofit/>
          </a:bodyPr>
          <a:lstStyle/>
          <a:p>
            <a:pPr marL="0" indent="0">
              <a:buNone/>
            </a:pPr>
            <a:r>
              <a:rPr lang="en-US" sz="1800" dirty="0"/>
              <a:t>That our physical care and well-being was taken care of is without question. But what of the emotional or psychological needs of children?   For me, this is where I feel things feel somewhat short.  I know the Sisters and the Staff were good to us, given the understanding of children and their place in those times.  The focus was on behavior and there were rules and strict enforcement of them too.  This included punishments of various kinds, from having pocket money stopped, free time restricted, having to go to bed early on a beautiful summer evening, and for the boys, being spanked with a slipper, or whipped with a cane.  This was all normal in England in those times, even for kids in normal homes, and those expensive boarding schools.  The authorities did what they knew—but I feel there was a serious lack of understanding about a child’s emotional needs (especially the trauma of having lost one’s original family, or promises made and broken about visits form members of one’s own family). It became obvious on the forum that some of us shared in more recent times, that these were actually problems shared by many of us. Ways to build self-esteem  and autonomy could have served us well for our adult needs later, if there had been some understanding about this. </a:t>
            </a:r>
            <a:endParaRPr lang="en-GB" sz="1800" dirty="0"/>
          </a:p>
        </p:txBody>
      </p:sp>
      <p:sp>
        <p:nvSpPr>
          <p:cNvPr id="4" name="Title 1">
            <a:extLst>
              <a:ext uri="{FF2B5EF4-FFF2-40B4-BE49-F238E27FC236}">
                <a16:creationId xmlns:a16="http://schemas.microsoft.com/office/drawing/2014/main" id="{0EC0DE57-CF1C-47E4-B8C4-79464D21D114}"/>
              </a:ext>
            </a:extLst>
          </p:cNvPr>
          <p:cNvSpPr>
            <a:spLocks noGrp="1"/>
          </p:cNvSpPr>
          <p:nvPr>
            <p:ph type="title"/>
          </p:nvPr>
        </p:nvSpPr>
        <p:spPr>
          <a:xfrm>
            <a:off x="457200" y="274638"/>
            <a:ext cx="8229600" cy="451503"/>
          </a:xfrm>
        </p:spPr>
        <p:txBody>
          <a:bodyPr>
            <a:normAutofit fontScale="90000"/>
          </a:bodyPr>
          <a:lstStyle/>
          <a:p>
            <a:r>
              <a:rPr lang="en-US" sz="2800" b="1" dirty="0">
                <a:solidFill>
                  <a:srgbClr val="FFC000"/>
                </a:solidFill>
              </a:rPr>
              <a:t>NCH Memories, Extract B </a:t>
            </a:r>
          </a:p>
        </p:txBody>
      </p:sp>
      <p:sp>
        <p:nvSpPr>
          <p:cNvPr id="6" name="TextBox 5">
            <a:extLst>
              <a:ext uri="{FF2B5EF4-FFF2-40B4-BE49-F238E27FC236}">
                <a16:creationId xmlns:a16="http://schemas.microsoft.com/office/drawing/2014/main" id="{178DB77A-32E6-DB45-89DB-2B6F2C51DCD7}"/>
              </a:ext>
            </a:extLst>
          </p:cNvPr>
          <p:cNvSpPr txBox="1"/>
          <p:nvPr/>
        </p:nvSpPr>
        <p:spPr>
          <a:xfrm>
            <a:off x="990600" y="5811619"/>
            <a:ext cx="6959600" cy="646331"/>
          </a:xfrm>
          <a:prstGeom prst="rect">
            <a:avLst/>
          </a:prstGeom>
          <a:noFill/>
        </p:spPr>
        <p:txBody>
          <a:bodyPr wrap="square" rtlCol="0">
            <a:spAutoFit/>
          </a:bodyPr>
          <a:lstStyle/>
          <a:p>
            <a:pPr algn="ctr"/>
            <a:r>
              <a:rPr lang="en-US" dirty="0">
                <a:solidFill>
                  <a:srgbClr val="FFC000"/>
                </a:solidFill>
              </a:rPr>
              <a:t>Shelagh Cosgrove was looked after at the children’s home between 1945 and 1952. </a:t>
            </a:r>
            <a:endParaRPr lang="en-US" sz="1400" b="1" dirty="0">
              <a:solidFill>
                <a:srgbClr val="FFC000"/>
              </a:solidFill>
              <a:latin typeface="+mj-lt"/>
              <a:ea typeface="+mj-ea"/>
              <a:cs typeface="+mj-cs"/>
            </a:endParaRPr>
          </a:p>
        </p:txBody>
      </p:sp>
    </p:spTree>
    <p:extLst>
      <p:ext uri="{BB962C8B-B14F-4D97-AF65-F5344CB8AC3E}">
        <p14:creationId xmlns:p14="http://schemas.microsoft.com/office/powerpoint/2010/main" val="32904251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EC0DE57-CF1C-47E4-B8C4-79464D21D114}"/>
              </a:ext>
            </a:extLst>
          </p:cNvPr>
          <p:cNvSpPr>
            <a:spLocks noGrp="1"/>
          </p:cNvSpPr>
          <p:nvPr>
            <p:ph type="title"/>
          </p:nvPr>
        </p:nvSpPr>
        <p:spPr>
          <a:xfrm>
            <a:off x="457200" y="427038"/>
            <a:ext cx="8229600" cy="862012"/>
          </a:xfrm>
        </p:spPr>
        <p:txBody>
          <a:bodyPr>
            <a:normAutofit fontScale="90000"/>
          </a:bodyPr>
          <a:lstStyle/>
          <a:p>
            <a:r>
              <a:rPr lang="en-US" sz="2800" b="1" dirty="0">
                <a:solidFill>
                  <a:srgbClr val="FFC000"/>
                </a:solidFill>
              </a:rPr>
              <a:t>Extracts from punishment book, kept by the managers of the home from 1934 onwards, describing the nature of ‘offences’ carried out by children at the home </a:t>
            </a:r>
          </a:p>
        </p:txBody>
      </p:sp>
      <p:sp>
        <p:nvSpPr>
          <p:cNvPr id="10" name="TextBox 9"/>
          <p:cNvSpPr txBox="1"/>
          <p:nvPr/>
        </p:nvSpPr>
        <p:spPr>
          <a:xfrm>
            <a:off x="838199" y="1432984"/>
            <a:ext cx="7374467" cy="4601260"/>
          </a:xfrm>
          <a:prstGeom prst="rect">
            <a:avLst/>
          </a:prstGeom>
          <a:noFill/>
        </p:spPr>
        <p:txBody>
          <a:bodyPr wrap="square" rtlCol="0">
            <a:spAutoFit/>
          </a:bodyPr>
          <a:lstStyle/>
          <a:p>
            <a:r>
              <a:rPr lang="en-US" b="1" dirty="0"/>
              <a:t>Nature of offence </a:t>
            </a:r>
          </a:p>
          <a:p>
            <a:endParaRPr lang="en-US" b="1" dirty="0"/>
          </a:p>
          <a:p>
            <a:pPr>
              <a:spcAft>
                <a:spcPts val="600"/>
              </a:spcAft>
            </a:pPr>
            <a:r>
              <a:rPr lang="en-US" dirty="0"/>
              <a:t>Absconding early morning after being sent to bed for being out of bounds. They wandered to </a:t>
            </a:r>
            <a:r>
              <a:rPr lang="en-US" dirty="0" err="1"/>
              <a:t>Luton</a:t>
            </a:r>
            <a:r>
              <a:rPr lang="en-US" dirty="0"/>
              <a:t>.</a:t>
            </a:r>
          </a:p>
          <a:p>
            <a:pPr>
              <a:spcAft>
                <a:spcPts val="600"/>
              </a:spcAft>
            </a:pPr>
            <a:r>
              <a:rPr lang="en-US" dirty="0"/>
              <a:t>Being out without permission on Sunday afternoon. </a:t>
            </a:r>
          </a:p>
          <a:p>
            <a:pPr>
              <a:spcAft>
                <a:spcPts val="600"/>
              </a:spcAft>
            </a:pPr>
            <a:r>
              <a:rPr lang="en-US" dirty="0"/>
              <a:t>Being out of bounds and not attending service on Sunday morning.</a:t>
            </a:r>
          </a:p>
          <a:p>
            <a:pPr>
              <a:spcAft>
                <a:spcPts val="600"/>
              </a:spcAft>
            </a:pPr>
            <a:r>
              <a:rPr lang="en-US" dirty="0"/>
              <a:t>Was generally breaking rules by going to village without permission. </a:t>
            </a:r>
          </a:p>
          <a:p>
            <a:pPr>
              <a:spcAft>
                <a:spcPts val="600"/>
              </a:spcAft>
            </a:pPr>
            <a:r>
              <a:rPr lang="en-US" dirty="0"/>
              <a:t>Absconding for two days without apparent cause other than being pulled up by Sister. Seems to be thoroughly miserable. </a:t>
            </a:r>
          </a:p>
          <a:p>
            <a:pPr>
              <a:spcAft>
                <a:spcPts val="600"/>
              </a:spcAft>
            </a:pPr>
            <a:r>
              <a:rPr lang="en-US" dirty="0"/>
              <a:t>Stealing apples and pears from Thompson’s orchard after repeated warnings. </a:t>
            </a:r>
          </a:p>
          <a:p>
            <a:pPr>
              <a:spcAft>
                <a:spcPts val="600"/>
              </a:spcAft>
            </a:pPr>
            <a:r>
              <a:rPr lang="en-US" dirty="0"/>
              <a:t>Apple stealing from Home Tree and from gardens. </a:t>
            </a:r>
          </a:p>
          <a:p>
            <a:pPr>
              <a:spcAft>
                <a:spcPts val="600"/>
              </a:spcAft>
            </a:pPr>
            <a:r>
              <a:rPr lang="en-US" dirty="0"/>
              <a:t>Out of bounds in girls’ wood. Taking apples from Barlow* trees.  </a:t>
            </a:r>
          </a:p>
          <a:p>
            <a:pPr>
              <a:spcAft>
                <a:spcPts val="600"/>
              </a:spcAft>
            </a:pPr>
            <a:endParaRPr lang="en-US" dirty="0"/>
          </a:p>
          <a:p>
            <a:pPr>
              <a:spcAft>
                <a:spcPts val="600"/>
              </a:spcAft>
            </a:pPr>
            <a:endParaRPr lang="en-US" sz="1400" b="1" dirty="0">
              <a:solidFill>
                <a:srgbClr val="FFC000"/>
              </a:solidFill>
              <a:latin typeface="+mj-lt"/>
              <a:ea typeface="+mj-ea"/>
              <a:cs typeface="+mj-cs"/>
            </a:endParaRPr>
          </a:p>
        </p:txBody>
      </p:sp>
      <p:sp>
        <p:nvSpPr>
          <p:cNvPr id="11" name="TextBox 10"/>
          <p:cNvSpPr txBox="1"/>
          <p:nvPr/>
        </p:nvSpPr>
        <p:spPr>
          <a:xfrm>
            <a:off x="2554817" y="5763367"/>
            <a:ext cx="3568700" cy="523220"/>
          </a:xfrm>
          <a:prstGeom prst="rect">
            <a:avLst/>
          </a:prstGeom>
          <a:noFill/>
        </p:spPr>
        <p:txBody>
          <a:bodyPr wrap="square" rtlCol="0">
            <a:spAutoFit/>
          </a:bodyPr>
          <a:lstStyle/>
          <a:p>
            <a:pPr algn="ctr"/>
            <a:r>
              <a:rPr lang="en-US" sz="1400" b="1" dirty="0">
                <a:solidFill>
                  <a:srgbClr val="FFC000"/>
                </a:solidFill>
                <a:latin typeface="+mj-lt"/>
                <a:ea typeface="+mj-ea"/>
                <a:cs typeface="+mj-cs"/>
              </a:rPr>
              <a:t>*Barlow was the name of one of the children’s houses at the Oval.</a:t>
            </a:r>
          </a:p>
        </p:txBody>
      </p:sp>
    </p:spTree>
    <p:extLst>
      <p:ext uri="{BB962C8B-B14F-4D97-AF65-F5344CB8AC3E}">
        <p14:creationId xmlns:p14="http://schemas.microsoft.com/office/powerpoint/2010/main" val="27235054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rgbClr val="FFC000"/>
                </a:solidFill>
                <a:latin typeface="+mn-lt"/>
              </a:rPr>
              <a:t>Reflection</a:t>
            </a:r>
          </a:p>
        </p:txBody>
      </p:sp>
      <p:sp>
        <p:nvSpPr>
          <p:cNvPr id="3" name="Content Placeholder 2"/>
          <p:cNvSpPr>
            <a:spLocks noGrp="1"/>
          </p:cNvSpPr>
          <p:nvPr>
            <p:ph idx="1"/>
          </p:nvPr>
        </p:nvSpPr>
        <p:spPr/>
        <p:txBody>
          <a:bodyPr>
            <a:normAutofit fontScale="92500" lnSpcReduction="20000"/>
          </a:bodyPr>
          <a:lstStyle/>
          <a:p>
            <a:r>
              <a:rPr lang="en-US" dirty="0"/>
              <a:t>Did the evidence you examined today support or refute your conclusion from last week?</a:t>
            </a:r>
          </a:p>
          <a:p>
            <a:r>
              <a:rPr lang="en-US" dirty="0"/>
              <a:t>Which do you think is more reliable – written or pictorial evidence? Justify your answer. </a:t>
            </a:r>
          </a:p>
          <a:p>
            <a:r>
              <a:rPr lang="en-US" dirty="0"/>
              <a:t>Which source of evidence most fascinated you? Why?</a:t>
            </a:r>
          </a:p>
          <a:p>
            <a:r>
              <a:rPr lang="en-US" dirty="0"/>
              <a:t>Which source of evidence was the best example of someone showing kindness?</a:t>
            </a:r>
          </a:p>
          <a:p>
            <a:r>
              <a:rPr lang="en-US" dirty="0"/>
              <a:t>Which of the scenes you’ve seen or read about would you most want to dive into and why?</a:t>
            </a:r>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pic>
        <p:nvPicPr>
          <p:cNvPr id="4" name="Picture 3" descr="A picture containing drawing&#10;&#10;Description automatically generated">
            <a:extLst>
              <a:ext uri="{FF2B5EF4-FFF2-40B4-BE49-F238E27FC236}">
                <a16:creationId xmlns:a16="http://schemas.microsoft.com/office/drawing/2014/main" id="{0ABC55D3-372E-460F-9D89-C8726293B20A}"/>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415211" y="319912"/>
            <a:ext cx="1830508" cy="540000"/>
          </a:xfrm>
          <a:prstGeom prst="rect">
            <a:avLst/>
          </a:prstGeom>
        </p:spPr>
      </p:pic>
    </p:spTree>
    <p:extLst>
      <p:ext uri="{BB962C8B-B14F-4D97-AF65-F5344CB8AC3E}">
        <p14:creationId xmlns:p14="http://schemas.microsoft.com/office/powerpoint/2010/main" val="18323859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40000"/>
            <a:ext cx="7886700" cy="1325563"/>
          </a:xfrm>
        </p:spPr>
        <p:txBody>
          <a:bodyPr>
            <a:normAutofit/>
          </a:bodyPr>
          <a:lstStyle/>
          <a:p>
            <a:pPr algn="ctr"/>
            <a:r>
              <a:rPr lang="en-US" sz="4400" b="1" dirty="0">
                <a:solidFill>
                  <a:srgbClr val="FFC000"/>
                </a:solidFill>
                <a:latin typeface="+mn-lt"/>
              </a:rPr>
              <a:t>Learning objectives</a:t>
            </a:r>
          </a:p>
        </p:txBody>
      </p:sp>
      <p:sp>
        <p:nvSpPr>
          <p:cNvPr id="3" name="Content Placeholder 2"/>
          <p:cNvSpPr>
            <a:spLocks noGrp="1"/>
          </p:cNvSpPr>
          <p:nvPr>
            <p:ph idx="1"/>
          </p:nvPr>
        </p:nvSpPr>
        <p:spPr>
          <a:xfrm>
            <a:off x="300079" y="1839274"/>
            <a:ext cx="8515350" cy="4492375"/>
          </a:xfrm>
        </p:spPr>
        <p:txBody>
          <a:bodyPr>
            <a:noAutofit/>
          </a:bodyPr>
          <a:lstStyle/>
          <a:p>
            <a:pPr marL="0" indent="0">
              <a:buNone/>
            </a:pPr>
            <a:r>
              <a:rPr lang="en-GB" sz="2800" dirty="0"/>
              <a:t>Learners will be able to:</a:t>
            </a:r>
          </a:p>
          <a:p>
            <a:pPr lvl="0"/>
            <a:r>
              <a:rPr lang="en-GB" sz="2800" dirty="0"/>
              <a:t>Select and analyse written sources as historical evidence, taking into account the perspective and purpose of the producer and the context </a:t>
            </a:r>
          </a:p>
          <a:p>
            <a:pPr lvl="0"/>
            <a:r>
              <a:rPr lang="en-GB" sz="2800" dirty="0"/>
              <a:t>Explain that no single source of evidence gives the full answer to questions about the past and it is important to cross-reference evidence </a:t>
            </a:r>
          </a:p>
          <a:p>
            <a:pPr marL="0" lvl="0" indent="0">
              <a:buNone/>
            </a:pPr>
            <a:endParaRPr lang="en-GB" sz="2800" dirty="0"/>
          </a:p>
        </p:txBody>
      </p:sp>
      <p:pic>
        <p:nvPicPr>
          <p:cNvPr id="9" name="Picture 8" descr="A picture containing drawing&#10;&#10;Description automatically generated">
            <a:extLst>
              <a:ext uri="{FF2B5EF4-FFF2-40B4-BE49-F238E27FC236}">
                <a16:creationId xmlns:a16="http://schemas.microsoft.com/office/drawing/2014/main" id="{62014D6E-AD07-451C-8CE4-1AFC061B85C2}"/>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214353" y="115865"/>
            <a:ext cx="1830508" cy="540000"/>
          </a:xfrm>
          <a:prstGeom prst="rect">
            <a:avLst/>
          </a:prstGeom>
        </p:spPr>
      </p:pic>
    </p:spTree>
    <p:extLst>
      <p:ext uri="{BB962C8B-B14F-4D97-AF65-F5344CB8AC3E}">
        <p14:creationId xmlns:p14="http://schemas.microsoft.com/office/powerpoint/2010/main" val="21875888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9784" y="186455"/>
            <a:ext cx="7886700" cy="1325563"/>
          </a:xfrm>
        </p:spPr>
        <p:txBody>
          <a:bodyPr>
            <a:normAutofit/>
          </a:bodyPr>
          <a:lstStyle/>
          <a:p>
            <a:pPr algn="ctr"/>
            <a:r>
              <a:rPr lang="en-US" sz="3200" b="1" dirty="0">
                <a:solidFill>
                  <a:schemeClr val="accent4"/>
                </a:solidFill>
                <a:latin typeface="+mn-lt"/>
              </a:rPr>
              <a:t>Key words  </a:t>
            </a:r>
          </a:p>
        </p:txBody>
      </p:sp>
      <p:graphicFrame>
        <p:nvGraphicFramePr>
          <p:cNvPr id="5" name="Table 5">
            <a:extLst>
              <a:ext uri="{FF2B5EF4-FFF2-40B4-BE49-F238E27FC236}">
                <a16:creationId xmlns:a16="http://schemas.microsoft.com/office/drawing/2014/main" id="{92D25E10-9EF4-4A5A-B571-DAFEFA15AD27}"/>
              </a:ext>
            </a:extLst>
          </p:cNvPr>
          <p:cNvGraphicFramePr>
            <a:graphicFrameLocks noGrp="1"/>
          </p:cNvGraphicFramePr>
          <p:nvPr>
            <p:extLst>
              <p:ext uri="{D42A27DB-BD31-4B8C-83A1-F6EECF244321}">
                <p14:modId xmlns:p14="http://schemas.microsoft.com/office/powerpoint/2010/main" val="1085234616"/>
              </p:ext>
            </p:extLst>
          </p:nvPr>
        </p:nvGraphicFramePr>
        <p:xfrm>
          <a:off x="329784" y="1154255"/>
          <a:ext cx="8484432" cy="5136290"/>
        </p:xfrm>
        <a:graphic>
          <a:graphicData uri="http://schemas.openxmlformats.org/drawingml/2006/table">
            <a:tbl>
              <a:tblPr firstRow="1" bandRow="1">
                <a:tableStyleId>{00A15C55-8517-42AA-B614-E9B94910E393}</a:tableStyleId>
              </a:tblPr>
              <a:tblGrid>
                <a:gridCol w="1773429">
                  <a:extLst>
                    <a:ext uri="{9D8B030D-6E8A-4147-A177-3AD203B41FA5}">
                      <a16:colId xmlns:a16="http://schemas.microsoft.com/office/drawing/2014/main" val="520822113"/>
                    </a:ext>
                  </a:extLst>
                </a:gridCol>
                <a:gridCol w="5127320">
                  <a:extLst>
                    <a:ext uri="{9D8B030D-6E8A-4147-A177-3AD203B41FA5}">
                      <a16:colId xmlns:a16="http://schemas.microsoft.com/office/drawing/2014/main" val="3380232643"/>
                    </a:ext>
                  </a:extLst>
                </a:gridCol>
                <a:gridCol w="1583683">
                  <a:extLst>
                    <a:ext uri="{9D8B030D-6E8A-4147-A177-3AD203B41FA5}">
                      <a16:colId xmlns:a16="http://schemas.microsoft.com/office/drawing/2014/main" val="3236400625"/>
                    </a:ext>
                  </a:extLst>
                </a:gridCol>
              </a:tblGrid>
              <a:tr h="488090">
                <a:tc>
                  <a:txBody>
                    <a:bodyPr/>
                    <a:lstStyle/>
                    <a:p>
                      <a:r>
                        <a:rPr lang="en-GB" sz="1400" dirty="0"/>
                        <a:t>Key concepts </a:t>
                      </a:r>
                    </a:p>
                  </a:txBody>
                  <a:tcPr/>
                </a:tc>
                <a:tc>
                  <a:txBody>
                    <a:bodyPr/>
                    <a:lstStyle/>
                    <a:p>
                      <a:r>
                        <a:rPr lang="en-GB" sz="1400" dirty="0"/>
                        <a:t>Definition</a:t>
                      </a:r>
                    </a:p>
                  </a:txBody>
                  <a:tcPr/>
                </a:tc>
                <a:tc>
                  <a:txBody>
                    <a:bodyPr/>
                    <a:lstStyle/>
                    <a:p>
                      <a:r>
                        <a:rPr lang="en-GB" sz="1400" dirty="0"/>
                        <a:t>Synonyms</a:t>
                      </a:r>
                    </a:p>
                  </a:txBody>
                  <a:tcPr/>
                </a:tc>
                <a:extLst>
                  <a:ext uri="{0D108BD9-81ED-4DB2-BD59-A6C34878D82A}">
                    <a16:rowId xmlns:a16="http://schemas.microsoft.com/office/drawing/2014/main" val="2497473909"/>
                  </a:ext>
                </a:extLst>
              </a:tr>
              <a:tr h="0">
                <a:tc>
                  <a:txBody>
                    <a:bodyPr/>
                    <a:lstStyle/>
                    <a:p>
                      <a:r>
                        <a:rPr lang="en-GB" sz="1400" dirty="0"/>
                        <a:t>Vision </a:t>
                      </a:r>
                    </a:p>
                  </a:txBody>
                  <a:tcPr/>
                </a:tc>
                <a:tc>
                  <a:txBody>
                    <a:bodyPr/>
                    <a:lstStyle/>
                    <a:p>
                      <a:r>
                        <a:rPr lang="en-GB" sz="1400" dirty="0"/>
                        <a:t>A description or picture of what a person or organisation wants to be or achieve in the future. </a:t>
                      </a:r>
                    </a:p>
                  </a:txBody>
                  <a:tcPr/>
                </a:tc>
                <a:tc>
                  <a:txBody>
                    <a:bodyPr/>
                    <a:lstStyle/>
                    <a:p>
                      <a:endParaRPr lang="en-GB" sz="1400" dirty="0"/>
                    </a:p>
                  </a:txBody>
                  <a:tcPr/>
                </a:tc>
                <a:extLst>
                  <a:ext uri="{0D108BD9-81ED-4DB2-BD59-A6C34878D82A}">
                    <a16:rowId xmlns:a16="http://schemas.microsoft.com/office/drawing/2014/main" val="3958684883"/>
                  </a:ext>
                </a:extLst>
              </a:tr>
              <a:tr h="0">
                <a:tc>
                  <a:txBody>
                    <a:bodyPr/>
                    <a:lstStyle/>
                    <a:p>
                      <a:r>
                        <a:rPr lang="en-GB" sz="1400" dirty="0"/>
                        <a:t>Founder </a:t>
                      </a:r>
                    </a:p>
                  </a:txBody>
                  <a:tcPr/>
                </a:tc>
                <a:tc>
                  <a:txBody>
                    <a:bodyPr/>
                    <a:lstStyle/>
                    <a:p>
                      <a:r>
                        <a:rPr lang="en-GB" sz="1400" dirty="0"/>
                        <a:t>Someone who sets up an organisation </a:t>
                      </a:r>
                    </a:p>
                  </a:txBody>
                  <a:tcPr/>
                </a:tc>
                <a:tc>
                  <a:txBody>
                    <a:bodyPr/>
                    <a:lstStyle/>
                    <a:p>
                      <a:endParaRPr lang="en-GB" sz="1400" dirty="0"/>
                    </a:p>
                  </a:txBody>
                  <a:tcPr/>
                </a:tc>
                <a:extLst>
                  <a:ext uri="{0D108BD9-81ED-4DB2-BD59-A6C34878D82A}">
                    <a16:rowId xmlns:a16="http://schemas.microsoft.com/office/drawing/2014/main" val="129392526"/>
                  </a:ext>
                </a:extLst>
              </a:tr>
              <a:tr h="0">
                <a:tc>
                  <a:txBody>
                    <a:bodyPr/>
                    <a:lstStyle/>
                    <a:p>
                      <a:r>
                        <a:rPr lang="en-GB" sz="1400" dirty="0"/>
                        <a:t>Historical source </a:t>
                      </a:r>
                    </a:p>
                  </a:txBody>
                  <a:tcPr/>
                </a:tc>
                <a:tc>
                  <a:txBody>
                    <a:bodyPr/>
                    <a:lstStyle/>
                    <a:p>
                      <a:r>
                        <a:rPr lang="en-GB" sz="1400" dirty="0"/>
                        <a:t>Something that tells us about the past and can be used by a historian to provide evidence.</a:t>
                      </a:r>
                      <a:r>
                        <a:rPr lang="en-GB" sz="1400" b="0" i="0" u="none" strike="noStrike" kern="1200" dirty="0">
                          <a:solidFill>
                            <a:schemeClr val="dk1"/>
                          </a:solidFill>
                          <a:effectLst/>
                          <a:latin typeface="+mn-lt"/>
                          <a:ea typeface="+mn-ea"/>
                          <a:cs typeface="+mn-cs"/>
                        </a:rPr>
                        <a:t> Documents, pictures, sound recordings, books, films, television programmes, objects or buildings can all be historical sources</a:t>
                      </a:r>
                      <a:endParaRPr lang="en-GB" sz="1400" dirty="0"/>
                    </a:p>
                  </a:txBody>
                  <a:tcPr/>
                </a:tc>
                <a:tc>
                  <a:txBody>
                    <a:bodyPr/>
                    <a:lstStyle/>
                    <a:p>
                      <a:endParaRPr lang="en-GB" sz="1400" dirty="0"/>
                    </a:p>
                  </a:txBody>
                  <a:tcPr/>
                </a:tc>
                <a:extLst>
                  <a:ext uri="{0D108BD9-81ED-4DB2-BD59-A6C34878D82A}">
                    <a16:rowId xmlns:a16="http://schemas.microsoft.com/office/drawing/2014/main" val="1134989246"/>
                  </a:ext>
                </a:extLst>
              </a:tr>
              <a:tr h="0">
                <a:tc>
                  <a:txBody>
                    <a:bodyPr/>
                    <a:lstStyle/>
                    <a:p>
                      <a:r>
                        <a:rPr lang="en-GB" sz="1400" dirty="0"/>
                        <a:t>Primary source </a:t>
                      </a:r>
                    </a:p>
                  </a:txBody>
                  <a:tcPr/>
                </a:tc>
                <a:tc>
                  <a:txBody>
                    <a:bodyPr/>
                    <a:lstStyle/>
                    <a:p>
                      <a:r>
                        <a:rPr lang="en-GB" sz="1400" dirty="0"/>
                        <a:t>A source which was written or made in the time period being studied</a:t>
                      </a:r>
                    </a:p>
                  </a:txBody>
                  <a:tcPr/>
                </a:tc>
                <a:tc>
                  <a:txBody>
                    <a:bodyPr/>
                    <a:lstStyle/>
                    <a:p>
                      <a:endParaRPr lang="en-GB" sz="1400" dirty="0"/>
                    </a:p>
                  </a:txBody>
                  <a:tcPr/>
                </a:tc>
                <a:extLst>
                  <a:ext uri="{0D108BD9-81ED-4DB2-BD59-A6C34878D82A}">
                    <a16:rowId xmlns:a16="http://schemas.microsoft.com/office/drawing/2014/main" val="3084859195"/>
                  </a:ext>
                </a:extLst>
              </a:tr>
              <a:tr h="0">
                <a:tc>
                  <a:txBody>
                    <a:bodyPr/>
                    <a:lstStyle/>
                    <a:p>
                      <a:r>
                        <a:rPr lang="en-GB" sz="1400" dirty="0"/>
                        <a:t>Secondary source </a:t>
                      </a:r>
                    </a:p>
                  </a:txBody>
                  <a:tcPr/>
                </a:tc>
                <a:tc>
                  <a:txBody>
                    <a:bodyPr/>
                    <a:lstStyle/>
                    <a:p>
                      <a:r>
                        <a:rPr lang="en-GB" sz="1400" dirty="0"/>
                        <a:t>A source which was written or made after the time period being studied, by someone who did not have first hand experience, by interpreting primary sources</a:t>
                      </a:r>
                    </a:p>
                  </a:txBody>
                  <a:tcPr/>
                </a:tc>
                <a:tc>
                  <a:txBody>
                    <a:bodyPr/>
                    <a:lstStyle/>
                    <a:p>
                      <a:endParaRPr lang="en-GB" sz="1400" dirty="0"/>
                    </a:p>
                  </a:txBody>
                  <a:tcPr/>
                </a:tc>
                <a:extLst>
                  <a:ext uri="{0D108BD9-81ED-4DB2-BD59-A6C34878D82A}">
                    <a16:rowId xmlns:a16="http://schemas.microsoft.com/office/drawing/2014/main" val="592338133"/>
                  </a:ext>
                </a:extLst>
              </a:tr>
              <a:tr h="0">
                <a:tc>
                  <a:txBody>
                    <a:bodyPr/>
                    <a:lstStyle/>
                    <a:p>
                      <a:r>
                        <a:rPr lang="en-GB" sz="1400" dirty="0"/>
                        <a:t>Interpret </a:t>
                      </a:r>
                    </a:p>
                  </a:txBody>
                  <a:tcPr/>
                </a:tc>
                <a:tc>
                  <a:txBody>
                    <a:bodyPr/>
                    <a:lstStyle/>
                    <a:p>
                      <a:r>
                        <a:rPr lang="en-GB" sz="1350" b="0" i="0" u="none" strike="noStrike" kern="1200" dirty="0">
                          <a:solidFill>
                            <a:schemeClr val="dk1"/>
                          </a:solidFill>
                          <a:effectLst/>
                          <a:latin typeface="+mn-lt"/>
                          <a:ea typeface="+mn-ea"/>
                          <a:cs typeface="+mn-cs"/>
                        </a:rPr>
                        <a:t>describe, analyse, evaluate, and create an explanation of past events </a:t>
                      </a:r>
                      <a:endParaRPr lang="en-GB" sz="1400" dirty="0"/>
                    </a:p>
                  </a:txBody>
                  <a:tcPr/>
                </a:tc>
                <a:tc>
                  <a:txBody>
                    <a:bodyPr/>
                    <a:lstStyle/>
                    <a:p>
                      <a:endParaRPr lang="en-GB" sz="1400" dirty="0"/>
                    </a:p>
                  </a:txBody>
                  <a:tcPr/>
                </a:tc>
                <a:extLst>
                  <a:ext uri="{0D108BD9-81ED-4DB2-BD59-A6C34878D82A}">
                    <a16:rowId xmlns:a16="http://schemas.microsoft.com/office/drawing/2014/main" val="1687627717"/>
                  </a:ext>
                </a:extLst>
              </a:tr>
              <a:tr h="0">
                <a:tc>
                  <a:txBody>
                    <a:bodyPr/>
                    <a:lstStyle/>
                    <a:p>
                      <a:r>
                        <a:rPr lang="en-GB" sz="1400" dirty="0"/>
                        <a:t>Archives </a:t>
                      </a:r>
                    </a:p>
                  </a:txBody>
                  <a:tcPr/>
                </a:tc>
                <a:tc>
                  <a:txBody>
                    <a:bodyPr/>
                    <a:lstStyle/>
                    <a:p>
                      <a:r>
                        <a:rPr lang="en-GB" sz="1350" b="0" i="0" u="none" strike="noStrike" kern="1200" dirty="0">
                          <a:solidFill>
                            <a:schemeClr val="dk1"/>
                          </a:solidFill>
                          <a:effectLst/>
                          <a:latin typeface="+mn-lt"/>
                          <a:ea typeface="+mn-ea"/>
                          <a:cs typeface="+mn-cs"/>
                        </a:rPr>
                        <a:t>a collection of historical documents or records providing information about a place, organisation or group of people</a:t>
                      </a:r>
                      <a:endParaRPr lang="en-GB" sz="1400" dirty="0"/>
                    </a:p>
                  </a:txBody>
                  <a:tcPr/>
                </a:tc>
                <a:tc>
                  <a:txBody>
                    <a:bodyPr/>
                    <a:lstStyle/>
                    <a:p>
                      <a:endParaRPr lang="en-GB" sz="1400" dirty="0"/>
                    </a:p>
                  </a:txBody>
                  <a:tcPr/>
                </a:tc>
                <a:extLst>
                  <a:ext uri="{0D108BD9-81ED-4DB2-BD59-A6C34878D82A}">
                    <a16:rowId xmlns:a16="http://schemas.microsoft.com/office/drawing/2014/main" val="1861854009"/>
                  </a:ext>
                </a:extLst>
              </a:tr>
              <a:tr h="0">
                <a:tc>
                  <a:txBody>
                    <a:bodyPr/>
                    <a:lstStyle/>
                    <a:p>
                      <a:r>
                        <a:rPr lang="en-GB" sz="1400" dirty="0"/>
                        <a:t>Cross-reference </a:t>
                      </a:r>
                    </a:p>
                  </a:txBody>
                  <a:tcPr/>
                </a:tc>
                <a:tc>
                  <a:txBody>
                    <a:bodyPr/>
                    <a:lstStyle/>
                    <a:p>
                      <a:r>
                        <a:rPr lang="en-GB" sz="1400" dirty="0"/>
                        <a:t>To check a finding by looking at further evidence</a:t>
                      </a:r>
                    </a:p>
                  </a:txBody>
                  <a:tcPr/>
                </a:tc>
                <a:tc>
                  <a:txBody>
                    <a:bodyPr/>
                    <a:lstStyle/>
                    <a:p>
                      <a:r>
                        <a:rPr lang="en-GB" sz="1400" dirty="0"/>
                        <a:t>Confirm, back up</a:t>
                      </a:r>
                    </a:p>
                  </a:txBody>
                  <a:tcPr/>
                </a:tc>
                <a:extLst>
                  <a:ext uri="{0D108BD9-81ED-4DB2-BD59-A6C34878D82A}">
                    <a16:rowId xmlns:a16="http://schemas.microsoft.com/office/drawing/2014/main" val="4099611247"/>
                  </a:ext>
                </a:extLst>
              </a:tr>
              <a:tr h="0">
                <a:tc>
                  <a:txBody>
                    <a:bodyPr/>
                    <a:lstStyle/>
                    <a:p>
                      <a:r>
                        <a:rPr lang="en-GB" sz="1400" dirty="0"/>
                        <a:t>Perspective </a:t>
                      </a:r>
                    </a:p>
                  </a:txBody>
                  <a:tcPr/>
                </a:tc>
                <a:tc>
                  <a:txBody>
                    <a:bodyPr/>
                    <a:lstStyle/>
                    <a:p>
                      <a:r>
                        <a:rPr lang="en-GB" sz="1400" dirty="0"/>
                        <a:t>A particular way of looking at or thinking about something, especially one that is influenced by your experiences or beliefs</a:t>
                      </a:r>
                    </a:p>
                  </a:txBody>
                  <a:tcPr/>
                </a:tc>
                <a:tc>
                  <a:txBody>
                    <a:bodyPr/>
                    <a:lstStyle/>
                    <a:p>
                      <a:r>
                        <a:rPr lang="en-GB" sz="1400" dirty="0"/>
                        <a:t>Point of view </a:t>
                      </a:r>
                    </a:p>
                  </a:txBody>
                  <a:tcPr/>
                </a:tc>
                <a:extLst>
                  <a:ext uri="{0D108BD9-81ED-4DB2-BD59-A6C34878D82A}">
                    <a16:rowId xmlns:a16="http://schemas.microsoft.com/office/drawing/2014/main" val="3968026610"/>
                  </a:ext>
                </a:extLst>
              </a:tr>
            </a:tbl>
          </a:graphicData>
        </a:graphic>
      </p:graphicFrame>
      <p:pic>
        <p:nvPicPr>
          <p:cNvPr id="11" name="Picture 10" descr="A picture containing drawing&#10;&#10;Description automatically generated">
            <a:extLst>
              <a:ext uri="{FF2B5EF4-FFF2-40B4-BE49-F238E27FC236}">
                <a16:creationId xmlns:a16="http://schemas.microsoft.com/office/drawing/2014/main" id="{D9DE1565-C450-420B-BBD8-CD2BECB1F95A}"/>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214353" y="144000"/>
            <a:ext cx="1830508" cy="540000"/>
          </a:xfrm>
          <a:prstGeom prst="rect">
            <a:avLst/>
          </a:prstGeom>
        </p:spPr>
      </p:pic>
    </p:spTree>
    <p:extLst>
      <p:ext uri="{BB962C8B-B14F-4D97-AF65-F5344CB8AC3E}">
        <p14:creationId xmlns:p14="http://schemas.microsoft.com/office/powerpoint/2010/main" val="1748965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7903"/>
            <a:ext cx="8229600" cy="1143000"/>
          </a:xfrm>
        </p:spPr>
        <p:txBody>
          <a:bodyPr>
            <a:normAutofit fontScale="90000"/>
          </a:bodyPr>
          <a:lstStyle/>
          <a:p>
            <a:r>
              <a:rPr lang="en-US" sz="4000" b="1" dirty="0">
                <a:solidFill>
                  <a:srgbClr val="FFC000"/>
                </a:solidFill>
              </a:rPr>
              <a:t>To what extent did vision become reality?</a:t>
            </a:r>
          </a:p>
        </p:txBody>
      </p:sp>
      <p:pic>
        <p:nvPicPr>
          <p:cNvPr id="10" name="Picture 9" descr="A picture containing person, photo, food, woman&#10;&#10;Description automatically generated">
            <a:extLst>
              <a:ext uri="{FF2B5EF4-FFF2-40B4-BE49-F238E27FC236}">
                <a16:creationId xmlns:a16="http://schemas.microsoft.com/office/drawing/2014/main" id="{64FD6AE1-4D44-41AA-9D5C-B1748B6649C3}"/>
              </a:ext>
            </a:extLst>
          </p:cNvPr>
          <p:cNvPicPr>
            <a:picLocks noChangeAspect="1"/>
          </p:cNvPicPr>
          <p:nvPr/>
        </p:nvPicPr>
        <p:blipFill>
          <a:blip r:embed="rId3"/>
          <a:stretch>
            <a:fillRect/>
          </a:stretch>
        </p:blipFill>
        <p:spPr>
          <a:xfrm rot="5400000">
            <a:off x="2139917" y="245921"/>
            <a:ext cx="4791973" cy="6795889"/>
          </a:xfrm>
          <a:prstGeom prst="rect">
            <a:avLst/>
          </a:prstGeom>
        </p:spPr>
      </p:pic>
      <p:pic>
        <p:nvPicPr>
          <p:cNvPr id="14" name="Picture 13" descr="A picture containing drawing&#10;&#10;Description automatically generated">
            <a:extLst>
              <a:ext uri="{FF2B5EF4-FFF2-40B4-BE49-F238E27FC236}">
                <a16:creationId xmlns:a16="http://schemas.microsoft.com/office/drawing/2014/main" id="{E6A9AC08-5B20-4BC3-865D-996EF7915BB1}"/>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258801" y="150927"/>
            <a:ext cx="1830508" cy="540000"/>
          </a:xfrm>
          <a:prstGeom prst="rect">
            <a:avLst/>
          </a:prstGeom>
        </p:spPr>
      </p:pic>
    </p:spTree>
    <p:extLst>
      <p:ext uri="{BB962C8B-B14F-4D97-AF65-F5344CB8AC3E}">
        <p14:creationId xmlns:p14="http://schemas.microsoft.com/office/powerpoint/2010/main" val="40998950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a:t>Learning journey so far</a:t>
            </a:r>
            <a:r>
              <a:rPr lang="is-IS" dirty="0"/>
              <a:t>….</a:t>
            </a:r>
            <a:endParaRPr lang="en-US" dirty="0"/>
          </a:p>
          <a:p>
            <a:r>
              <a:rPr lang="en-US" dirty="0"/>
              <a:t>What is the vision?</a:t>
            </a:r>
          </a:p>
          <a:p>
            <a:r>
              <a:rPr lang="en-US" dirty="0"/>
              <a:t>What does the photographic evidence tell us?</a:t>
            </a:r>
          </a:p>
          <a:p>
            <a:r>
              <a:rPr lang="en-US" dirty="0"/>
              <a:t>What further evidence would we like to examine?</a:t>
            </a:r>
          </a:p>
          <a:p>
            <a:pPr marL="0" indent="0">
              <a:buNone/>
            </a:pPr>
            <a:endParaRPr lang="en-US" dirty="0"/>
          </a:p>
        </p:txBody>
      </p:sp>
      <p:sp>
        <p:nvSpPr>
          <p:cNvPr id="4" name="Title 1">
            <a:extLst>
              <a:ext uri="{FF2B5EF4-FFF2-40B4-BE49-F238E27FC236}">
                <a16:creationId xmlns:a16="http://schemas.microsoft.com/office/drawing/2014/main" id="{6A82A325-F0CC-4995-9866-3385782C485A}"/>
              </a:ext>
            </a:extLst>
          </p:cNvPr>
          <p:cNvSpPr txBox="1">
            <a:spLocks/>
          </p:cNvSpPr>
          <p:nvPr/>
        </p:nvSpPr>
        <p:spPr>
          <a:xfrm>
            <a:off x="457200" y="397903"/>
            <a:ext cx="8229600" cy="1143000"/>
          </a:xfrm>
          <a:prstGeom prst="rect">
            <a:avLst/>
          </a:prstGeom>
        </p:spPr>
        <p:txBody>
          <a:bodyPr vert="horz" lIns="91440" tIns="45720" rIns="91440" bIns="45720" rtlCol="0" anchor="ctr">
            <a:normAutofit fontScale="9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b="1">
                <a:solidFill>
                  <a:srgbClr val="FFC000"/>
                </a:solidFill>
              </a:rPr>
              <a:t>To what extent did vision become reality?</a:t>
            </a:r>
            <a:endParaRPr lang="en-US" sz="4000" b="1" dirty="0">
              <a:solidFill>
                <a:srgbClr val="FFC000"/>
              </a:solidFill>
            </a:endParaRPr>
          </a:p>
        </p:txBody>
      </p:sp>
      <p:pic>
        <p:nvPicPr>
          <p:cNvPr id="5" name="Picture 4" descr="A picture containing drawing&#10;&#10;Description automatically generated">
            <a:extLst>
              <a:ext uri="{FF2B5EF4-FFF2-40B4-BE49-F238E27FC236}">
                <a16:creationId xmlns:a16="http://schemas.microsoft.com/office/drawing/2014/main" id="{E6A9AC08-5B20-4BC3-865D-996EF7915BB1}"/>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258801" y="150927"/>
            <a:ext cx="1830508" cy="540000"/>
          </a:xfrm>
          <a:prstGeom prst="rect">
            <a:avLst/>
          </a:prstGeom>
        </p:spPr>
      </p:pic>
    </p:spTree>
    <p:extLst>
      <p:ext uri="{BB962C8B-B14F-4D97-AF65-F5344CB8AC3E}">
        <p14:creationId xmlns:p14="http://schemas.microsoft.com/office/powerpoint/2010/main" val="2217438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5D843-FE2B-404F-B7A6-C381056AA273}"/>
              </a:ext>
            </a:extLst>
          </p:cNvPr>
          <p:cNvSpPr>
            <a:spLocks noGrp="1"/>
          </p:cNvSpPr>
          <p:nvPr>
            <p:ph type="title"/>
          </p:nvPr>
        </p:nvSpPr>
        <p:spPr>
          <a:xfrm>
            <a:off x="628650" y="993858"/>
            <a:ext cx="7886700" cy="1325563"/>
          </a:xfrm>
        </p:spPr>
        <p:txBody>
          <a:bodyPr>
            <a:normAutofit fontScale="90000"/>
          </a:bodyPr>
          <a:lstStyle/>
          <a:p>
            <a:r>
              <a:rPr lang="en-US" sz="3200" b="1" dirty="0">
                <a:solidFill>
                  <a:srgbClr val="FFC000"/>
                </a:solidFill>
                <a:latin typeface="+mn-lt"/>
              </a:rPr>
              <a:t>Three corner debate: “The vision for </a:t>
            </a:r>
            <a:r>
              <a:rPr lang="en-US" sz="3200" b="1" dirty="0" err="1">
                <a:solidFill>
                  <a:srgbClr val="FFC000"/>
                </a:solidFill>
                <a:latin typeface="+mn-lt"/>
              </a:rPr>
              <a:t>Highfield</a:t>
            </a:r>
            <a:r>
              <a:rPr lang="en-US" sz="3200" b="1" dirty="0">
                <a:solidFill>
                  <a:srgbClr val="FFC000"/>
                </a:solidFill>
                <a:latin typeface="+mn-lt"/>
              </a:rPr>
              <a:t> Oval and the sanatorium was a reality for the children who lived there”</a:t>
            </a:r>
            <a:br>
              <a:rPr lang="en-US" sz="3200" b="1" dirty="0">
                <a:solidFill>
                  <a:srgbClr val="FFC000"/>
                </a:solidFill>
              </a:rPr>
            </a:br>
            <a:endParaRPr lang="en-GB" dirty="0"/>
          </a:p>
        </p:txBody>
      </p:sp>
      <p:sp>
        <p:nvSpPr>
          <p:cNvPr id="3" name="Content Placeholder 2">
            <a:extLst>
              <a:ext uri="{FF2B5EF4-FFF2-40B4-BE49-F238E27FC236}">
                <a16:creationId xmlns:a16="http://schemas.microsoft.com/office/drawing/2014/main" id="{8783FBAB-589F-4A63-8BA3-A26352566609}"/>
              </a:ext>
            </a:extLst>
          </p:cNvPr>
          <p:cNvSpPr>
            <a:spLocks noGrp="1"/>
          </p:cNvSpPr>
          <p:nvPr>
            <p:ph idx="1"/>
          </p:nvPr>
        </p:nvSpPr>
        <p:spPr>
          <a:xfrm>
            <a:off x="628650" y="2138947"/>
            <a:ext cx="7886700" cy="4351338"/>
          </a:xfrm>
        </p:spPr>
        <p:txBody>
          <a:bodyPr>
            <a:normAutofit fontScale="92500" lnSpcReduction="10000"/>
          </a:bodyPr>
          <a:lstStyle/>
          <a:p>
            <a:pPr marL="0" indent="0">
              <a:buNone/>
            </a:pPr>
            <a:r>
              <a:rPr lang="en-GB" sz="2800" dirty="0"/>
              <a:t>Go to one of the corners of the classroom next to the sign that is closest to your view on this statement so far: </a:t>
            </a:r>
          </a:p>
          <a:p>
            <a:pPr marL="0" indent="0">
              <a:buNone/>
            </a:pPr>
            <a:r>
              <a:rPr lang="en-GB" sz="2800" dirty="0"/>
              <a:t>AGREE</a:t>
            </a:r>
          </a:p>
          <a:p>
            <a:pPr marL="0" indent="0">
              <a:buNone/>
            </a:pPr>
            <a:r>
              <a:rPr lang="en-GB" sz="2800" dirty="0"/>
              <a:t>CAN’T SAY </a:t>
            </a:r>
          </a:p>
          <a:p>
            <a:pPr marL="0" indent="0">
              <a:buNone/>
            </a:pPr>
            <a:r>
              <a:rPr lang="en-GB" sz="2800" dirty="0"/>
              <a:t>DISAGREE</a:t>
            </a:r>
          </a:p>
          <a:p>
            <a:pPr marL="0" indent="0">
              <a:buNone/>
            </a:pPr>
            <a:r>
              <a:rPr lang="en-GB" sz="2800" dirty="0"/>
              <a:t>With the other people in that corner share your reasons for your view and then present to the groups in the other corners.</a:t>
            </a:r>
          </a:p>
          <a:p>
            <a:pPr marL="0" indent="0">
              <a:buNone/>
            </a:pPr>
            <a:r>
              <a:rPr lang="en-GB" sz="2800" dirty="0"/>
              <a:t>After you have heard the views from the other corners swap corners if you have changed your mind! </a:t>
            </a:r>
          </a:p>
        </p:txBody>
      </p:sp>
      <p:pic>
        <p:nvPicPr>
          <p:cNvPr id="4" name="Picture 3" descr="A picture containing drawing&#10;&#10;Description automatically generated">
            <a:extLst>
              <a:ext uri="{FF2B5EF4-FFF2-40B4-BE49-F238E27FC236}">
                <a16:creationId xmlns:a16="http://schemas.microsoft.com/office/drawing/2014/main" id="{0ABC55D3-372E-460F-9D89-C8726293B20A}"/>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415211" y="319912"/>
            <a:ext cx="1830508" cy="540000"/>
          </a:xfrm>
          <a:prstGeom prst="rect">
            <a:avLst/>
          </a:prstGeom>
        </p:spPr>
      </p:pic>
    </p:spTree>
    <p:extLst>
      <p:ext uri="{BB962C8B-B14F-4D97-AF65-F5344CB8AC3E}">
        <p14:creationId xmlns:p14="http://schemas.microsoft.com/office/powerpoint/2010/main" val="19293399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5B6D99B-324A-48A6-A703-13584DDDDE71}"/>
              </a:ext>
            </a:extLst>
          </p:cNvPr>
          <p:cNvSpPr>
            <a:spLocks noGrp="1"/>
          </p:cNvSpPr>
          <p:nvPr>
            <p:ph sz="half" idx="1"/>
          </p:nvPr>
        </p:nvSpPr>
        <p:spPr>
          <a:xfrm>
            <a:off x="201706" y="1117296"/>
            <a:ext cx="4038600" cy="5849437"/>
          </a:xfrm>
        </p:spPr>
        <p:txBody>
          <a:bodyPr>
            <a:noAutofit/>
          </a:bodyPr>
          <a:lstStyle/>
          <a:p>
            <a:pPr marL="0" indent="0">
              <a:spcBef>
                <a:spcPts val="0"/>
              </a:spcBef>
              <a:buNone/>
            </a:pPr>
            <a:r>
              <a:rPr lang="en-GB" sz="1400" dirty="0"/>
              <a:t>When I first came to Harpenden, </a:t>
            </a:r>
          </a:p>
          <a:p>
            <a:pPr marL="0" indent="0">
              <a:spcBef>
                <a:spcPts val="0"/>
              </a:spcBef>
              <a:buNone/>
            </a:pPr>
            <a:r>
              <a:rPr lang="en-GB" sz="1400" dirty="0" err="1"/>
              <a:t>‘Twas</a:t>
            </a:r>
            <a:r>
              <a:rPr lang="en-GB" sz="1400" dirty="0"/>
              <a:t> on an August day;</a:t>
            </a:r>
          </a:p>
          <a:p>
            <a:pPr marL="0" indent="0">
              <a:spcBef>
                <a:spcPts val="0"/>
              </a:spcBef>
              <a:buNone/>
            </a:pPr>
            <a:r>
              <a:rPr lang="en-GB" sz="1400" dirty="0"/>
              <a:t>No friendly face was there to greet.</a:t>
            </a:r>
          </a:p>
          <a:p>
            <a:pPr marL="0" indent="0">
              <a:spcBef>
                <a:spcPts val="0"/>
              </a:spcBef>
              <a:buNone/>
            </a:pPr>
            <a:r>
              <a:rPr lang="en-GB" sz="1400" dirty="0"/>
              <a:t>No “Hello!” did I say;</a:t>
            </a:r>
          </a:p>
          <a:p>
            <a:pPr marL="0" indent="0">
              <a:spcBef>
                <a:spcPts val="0"/>
              </a:spcBef>
              <a:buNone/>
            </a:pPr>
            <a:r>
              <a:rPr lang="en-GB" sz="1400" dirty="0"/>
              <a:t>But as I walked in through the grates</a:t>
            </a:r>
          </a:p>
          <a:p>
            <a:pPr marL="0" indent="0">
              <a:spcBef>
                <a:spcPts val="0"/>
              </a:spcBef>
              <a:buNone/>
            </a:pPr>
            <a:r>
              <a:rPr lang="en-GB" sz="1400" dirty="0"/>
              <a:t>And gazed across the green,</a:t>
            </a:r>
          </a:p>
          <a:p>
            <a:pPr marL="0" indent="0">
              <a:spcBef>
                <a:spcPts val="0"/>
              </a:spcBef>
              <a:buNone/>
            </a:pPr>
            <a:r>
              <a:rPr lang="en-GB" sz="1400" dirty="0"/>
              <a:t>There on a building was a clock</a:t>
            </a:r>
          </a:p>
          <a:p>
            <a:pPr marL="0" indent="0">
              <a:spcBef>
                <a:spcPts val="0"/>
              </a:spcBef>
              <a:buNone/>
            </a:pPr>
            <a:r>
              <a:rPr lang="en-GB" sz="1400" dirty="0"/>
              <a:t>Whose face was white and clean.</a:t>
            </a:r>
          </a:p>
          <a:p>
            <a:pPr marL="0" indent="0">
              <a:spcBef>
                <a:spcPts val="0"/>
              </a:spcBef>
              <a:buNone/>
            </a:pPr>
            <a:r>
              <a:rPr lang="en-GB" sz="1400" dirty="0"/>
              <a:t>The hands were huge, and painted black,</a:t>
            </a:r>
          </a:p>
          <a:p>
            <a:pPr marL="0" indent="0">
              <a:spcBef>
                <a:spcPts val="0"/>
              </a:spcBef>
              <a:buNone/>
            </a:pPr>
            <a:r>
              <a:rPr lang="en-GB" sz="1400" dirty="0"/>
              <a:t>The figures clear to see:</a:t>
            </a:r>
          </a:p>
          <a:p>
            <a:pPr marL="0" indent="0">
              <a:spcBef>
                <a:spcPts val="0"/>
              </a:spcBef>
              <a:buNone/>
            </a:pPr>
            <a:r>
              <a:rPr lang="en-GB" sz="1400" dirty="0"/>
              <a:t>I wondered if the clock up there</a:t>
            </a:r>
          </a:p>
          <a:p>
            <a:pPr marL="0" indent="0">
              <a:spcBef>
                <a:spcPts val="0"/>
              </a:spcBef>
              <a:buNone/>
            </a:pPr>
            <a:r>
              <a:rPr lang="en-GB" sz="1400" dirty="0"/>
              <a:t>Would be a friend to me.</a:t>
            </a:r>
          </a:p>
          <a:p>
            <a:pPr marL="0" indent="0">
              <a:spcBef>
                <a:spcPts val="0"/>
              </a:spcBef>
              <a:buNone/>
            </a:pPr>
            <a:r>
              <a:rPr lang="en-GB" sz="1400" dirty="0"/>
              <a:t>I had no friend, I’d travelled far</a:t>
            </a:r>
          </a:p>
          <a:p>
            <a:pPr marL="0" indent="0">
              <a:spcBef>
                <a:spcPts val="0"/>
              </a:spcBef>
              <a:buNone/>
            </a:pPr>
            <a:r>
              <a:rPr lang="en-GB" sz="1400" dirty="0"/>
              <a:t>To come to Harpenden,</a:t>
            </a:r>
          </a:p>
          <a:p>
            <a:pPr marL="0" indent="0">
              <a:spcBef>
                <a:spcPts val="0"/>
              </a:spcBef>
              <a:buNone/>
            </a:pPr>
            <a:r>
              <a:rPr lang="en-GB" sz="1400" dirty="0"/>
              <a:t>I was so small and still quite young </a:t>
            </a:r>
          </a:p>
          <a:p>
            <a:pPr marL="0" indent="0">
              <a:spcBef>
                <a:spcPts val="0"/>
              </a:spcBef>
              <a:buNone/>
            </a:pPr>
            <a:r>
              <a:rPr lang="en-GB" sz="1400" dirty="0"/>
              <a:t>To be so friendless then;</a:t>
            </a:r>
          </a:p>
          <a:p>
            <a:pPr marL="0" indent="0">
              <a:spcBef>
                <a:spcPts val="0"/>
              </a:spcBef>
              <a:buNone/>
            </a:pPr>
            <a:r>
              <a:rPr lang="en-GB" sz="1400" dirty="0"/>
              <a:t>And when I’d seen the Governor –</a:t>
            </a:r>
          </a:p>
          <a:p>
            <a:pPr marL="0" indent="0">
              <a:spcBef>
                <a:spcPts val="0"/>
              </a:spcBef>
              <a:buNone/>
            </a:pPr>
            <a:r>
              <a:rPr lang="en-GB" sz="1400" dirty="0"/>
              <a:t>He was so kind and good –</a:t>
            </a:r>
          </a:p>
          <a:p>
            <a:pPr marL="0" indent="0">
              <a:spcBef>
                <a:spcPts val="0"/>
              </a:spcBef>
              <a:buNone/>
            </a:pPr>
            <a:r>
              <a:rPr lang="en-GB" sz="1400" dirty="0"/>
              <a:t>I asked him if I’d like it here </a:t>
            </a:r>
          </a:p>
          <a:p>
            <a:pPr marL="0" indent="0">
              <a:spcBef>
                <a:spcPts val="0"/>
              </a:spcBef>
              <a:buNone/>
            </a:pPr>
            <a:r>
              <a:rPr lang="en-GB" sz="1400" dirty="0"/>
              <a:t>He said he thought I would.</a:t>
            </a:r>
          </a:p>
        </p:txBody>
      </p:sp>
      <p:sp>
        <p:nvSpPr>
          <p:cNvPr id="4" name="Content Placeholder 3">
            <a:extLst>
              <a:ext uri="{FF2B5EF4-FFF2-40B4-BE49-F238E27FC236}">
                <a16:creationId xmlns:a16="http://schemas.microsoft.com/office/drawing/2014/main" id="{CDB14C27-56B7-4793-ADAC-466481BF79C0}"/>
              </a:ext>
            </a:extLst>
          </p:cNvPr>
          <p:cNvSpPr>
            <a:spLocks noGrp="1"/>
          </p:cNvSpPr>
          <p:nvPr>
            <p:ph sz="half" idx="2"/>
          </p:nvPr>
        </p:nvSpPr>
        <p:spPr>
          <a:xfrm>
            <a:off x="5943600" y="1117297"/>
            <a:ext cx="3092823" cy="5849437"/>
          </a:xfrm>
        </p:spPr>
        <p:txBody>
          <a:bodyPr>
            <a:noAutofit/>
          </a:bodyPr>
          <a:lstStyle/>
          <a:p>
            <a:pPr marL="0" indent="0">
              <a:spcBef>
                <a:spcPts val="0"/>
              </a:spcBef>
              <a:buNone/>
            </a:pPr>
            <a:r>
              <a:rPr lang="en-GB" sz="1400" dirty="0"/>
              <a:t>So came the day for me to leave, </a:t>
            </a:r>
          </a:p>
          <a:p>
            <a:pPr marL="0" indent="0">
              <a:spcBef>
                <a:spcPts val="0"/>
              </a:spcBef>
              <a:buNone/>
            </a:pPr>
            <a:r>
              <a:rPr lang="en-GB" sz="1400" dirty="0"/>
              <a:t>Eight years I’d been there then.</a:t>
            </a:r>
          </a:p>
          <a:p>
            <a:pPr marL="0" indent="0">
              <a:spcBef>
                <a:spcPts val="0"/>
              </a:spcBef>
              <a:buNone/>
            </a:pPr>
            <a:r>
              <a:rPr lang="en-GB" sz="1400" dirty="0"/>
              <a:t>I’d grown to know that grand old clock</a:t>
            </a:r>
          </a:p>
          <a:p>
            <a:pPr marL="0" indent="0">
              <a:spcBef>
                <a:spcPts val="0"/>
              </a:spcBef>
              <a:buNone/>
            </a:pPr>
            <a:r>
              <a:rPr lang="en-GB" sz="1400" dirty="0"/>
              <a:t>Still there in Harpenden.</a:t>
            </a:r>
          </a:p>
          <a:p>
            <a:pPr marL="0" indent="0">
              <a:spcBef>
                <a:spcPts val="0"/>
              </a:spcBef>
              <a:buNone/>
            </a:pPr>
            <a:r>
              <a:rPr lang="en-GB" sz="1400" dirty="0"/>
              <a:t>And as I passed out through the gates,</a:t>
            </a:r>
          </a:p>
          <a:p>
            <a:pPr marL="0" indent="0">
              <a:spcBef>
                <a:spcPts val="0"/>
              </a:spcBef>
              <a:buNone/>
            </a:pPr>
            <a:r>
              <a:rPr lang="en-GB" sz="1400" dirty="0"/>
              <a:t>I looked back at the ‘block’.</a:t>
            </a:r>
          </a:p>
          <a:p>
            <a:pPr marL="0" indent="0">
              <a:spcBef>
                <a:spcPts val="0"/>
              </a:spcBef>
              <a:buNone/>
            </a:pPr>
            <a:r>
              <a:rPr lang="en-GB" sz="1400" dirty="0"/>
              <a:t>I’d said goodbye to everyone,</a:t>
            </a:r>
          </a:p>
          <a:p>
            <a:pPr marL="0" indent="0">
              <a:spcBef>
                <a:spcPts val="0"/>
              </a:spcBef>
              <a:buNone/>
            </a:pPr>
            <a:r>
              <a:rPr lang="en-GB" sz="1400" dirty="0"/>
              <a:t>Except my friend the clock.</a:t>
            </a:r>
          </a:p>
          <a:p>
            <a:pPr marL="0" indent="0">
              <a:spcBef>
                <a:spcPts val="0"/>
              </a:spcBef>
              <a:buNone/>
            </a:pPr>
            <a:r>
              <a:rPr lang="en-GB" sz="1400" dirty="0"/>
              <a:t>He was still there, and had not changed,</a:t>
            </a:r>
          </a:p>
          <a:p>
            <a:pPr marL="0" indent="0">
              <a:spcBef>
                <a:spcPts val="0"/>
              </a:spcBef>
              <a:buNone/>
            </a:pPr>
            <a:r>
              <a:rPr lang="en-GB" sz="1400" dirty="0"/>
              <a:t>For as I turned to see,</a:t>
            </a:r>
          </a:p>
          <a:p>
            <a:pPr marL="0" indent="0">
              <a:spcBef>
                <a:spcPts val="0"/>
              </a:spcBef>
              <a:buNone/>
            </a:pPr>
            <a:r>
              <a:rPr lang="en-GB" sz="1400" dirty="0"/>
              <a:t>He wished me all the luck he could –</a:t>
            </a:r>
          </a:p>
          <a:p>
            <a:pPr marL="0" indent="0">
              <a:spcBef>
                <a:spcPts val="0"/>
              </a:spcBef>
              <a:buNone/>
            </a:pPr>
            <a:r>
              <a:rPr lang="en-GB" sz="1400" dirty="0"/>
              <a:t>And then he winked at me!</a:t>
            </a:r>
          </a:p>
          <a:p>
            <a:pPr marL="0" indent="0">
              <a:spcBef>
                <a:spcPts val="0"/>
              </a:spcBef>
              <a:buNone/>
            </a:pPr>
            <a:r>
              <a:rPr lang="en-GB" sz="1400" dirty="0"/>
              <a:t>And so to you who follow on,</a:t>
            </a:r>
          </a:p>
          <a:p>
            <a:pPr marL="0" indent="0">
              <a:spcBef>
                <a:spcPts val="0"/>
              </a:spcBef>
              <a:buNone/>
            </a:pPr>
            <a:r>
              <a:rPr lang="en-GB" sz="1400" dirty="0"/>
              <a:t>Who friendless may befall, </a:t>
            </a:r>
          </a:p>
          <a:p>
            <a:pPr marL="0" indent="0">
              <a:spcBef>
                <a:spcPts val="0"/>
              </a:spcBef>
              <a:buNone/>
            </a:pPr>
            <a:r>
              <a:rPr lang="en-GB" sz="1400" dirty="0"/>
              <a:t>Think of a friend you always have –</a:t>
            </a:r>
          </a:p>
          <a:p>
            <a:pPr marL="0" indent="0">
              <a:spcBef>
                <a:spcPts val="0"/>
              </a:spcBef>
              <a:buNone/>
            </a:pPr>
            <a:r>
              <a:rPr lang="en-GB" sz="1400" dirty="0"/>
              <a:t>The clock upon the wall. </a:t>
            </a:r>
          </a:p>
        </p:txBody>
      </p:sp>
      <p:sp>
        <p:nvSpPr>
          <p:cNvPr id="8" name="TextBox 7">
            <a:extLst>
              <a:ext uri="{FF2B5EF4-FFF2-40B4-BE49-F238E27FC236}">
                <a16:creationId xmlns:a16="http://schemas.microsoft.com/office/drawing/2014/main" id="{063D59D7-0B67-4B92-9263-9BF435E58F8B}"/>
              </a:ext>
            </a:extLst>
          </p:cNvPr>
          <p:cNvSpPr txBox="1"/>
          <p:nvPr/>
        </p:nvSpPr>
        <p:spPr>
          <a:xfrm>
            <a:off x="3200401" y="1117297"/>
            <a:ext cx="2944906" cy="5478422"/>
          </a:xfrm>
          <a:prstGeom prst="rect">
            <a:avLst/>
          </a:prstGeom>
          <a:noFill/>
        </p:spPr>
        <p:txBody>
          <a:bodyPr wrap="square" rtlCol="0">
            <a:spAutoFit/>
          </a:bodyPr>
          <a:lstStyle/>
          <a:p>
            <a:r>
              <a:rPr lang="en-GB" sz="1400" dirty="0"/>
              <a:t>To Deakin then I made my way,</a:t>
            </a:r>
          </a:p>
          <a:p>
            <a:r>
              <a:rPr lang="en-GB" sz="1400" dirty="0"/>
              <a:t>And introduced myself.</a:t>
            </a:r>
          </a:p>
          <a:p>
            <a:r>
              <a:rPr lang="en-GB" sz="1400" dirty="0"/>
              <a:t>The first day there I found so hard,</a:t>
            </a:r>
          </a:p>
          <a:p>
            <a:r>
              <a:rPr lang="en-GB" sz="1400" dirty="0"/>
              <a:t>And walked about with stealth;</a:t>
            </a:r>
          </a:p>
          <a:p>
            <a:r>
              <a:rPr lang="en-GB" sz="1400" dirty="0"/>
              <a:t>A crowd of boys came in from school,</a:t>
            </a:r>
          </a:p>
          <a:p>
            <a:r>
              <a:rPr lang="en-GB" sz="1400" dirty="0"/>
              <a:t>“Our new boy’s here!” they said,</a:t>
            </a:r>
          </a:p>
          <a:p>
            <a:r>
              <a:rPr lang="en-GB" sz="1400" dirty="0"/>
              <a:t>And then that night I couldn’t sleep, </a:t>
            </a:r>
          </a:p>
          <a:p>
            <a:r>
              <a:rPr lang="en-GB" sz="1400" dirty="0"/>
              <a:t>But tossed upon my bed.  </a:t>
            </a:r>
          </a:p>
          <a:p>
            <a:r>
              <a:rPr lang="en-GB" sz="1400" dirty="0"/>
              <a:t>I felt so small, it seemed so strange</a:t>
            </a:r>
          </a:p>
          <a:p>
            <a:r>
              <a:rPr lang="en-GB" sz="1400" dirty="0"/>
              <a:t>To live with twenty boys. </a:t>
            </a:r>
          </a:p>
          <a:p>
            <a:r>
              <a:rPr lang="en-GB" sz="1400" dirty="0"/>
              <a:t>I wondered if I should get used</a:t>
            </a:r>
          </a:p>
          <a:p>
            <a:r>
              <a:rPr lang="en-GB" sz="1400" dirty="0"/>
              <a:t>To all their talk and noise. </a:t>
            </a:r>
          </a:p>
          <a:p>
            <a:r>
              <a:rPr lang="en-GB" sz="1400" dirty="0"/>
              <a:t>I used to think about the clock</a:t>
            </a:r>
          </a:p>
          <a:p>
            <a:r>
              <a:rPr lang="en-GB" sz="1400" dirty="0"/>
              <a:t>Whenever I was sad. </a:t>
            </a:r>
          </a:p>
          <a:p>
            <a:r>
              <a:rPr lang="en-GB" sz="1400" dirty="0"/>
              <a:t>And when I saw his friendly face </a:t>
            </a:r>
          </a:p>
          <a:p>
            <a:r>
              <a:rPr lang="en-GB" sz="1400" dirty="0"/>
              <a:t>I felt cheered up and glad. </a:t>
            </a:r>
          </a:p>
          <a:p>
            <a:r>
              <a:rPr lang="en-GB" sz="1400" dirty="0"/>
              <a:t>I went to prayers and then to school, </a:t>
            </a:r>
          </a:p>
          <a:p>
            <a:r>
              <a:rPr lang="en-GB" sz="1400" dirty="0"/>
              <a:t>And soon got used to it;</a:t>
            </a:r>
          </a:p>
          <a:p>
            <a:pPr lvl="0"/>
            <a:r>
              <a:rPr lang="en-GB" sz="1100" dirty="0">
                <a:solidFill>
                  <a:prstClr val="black"/>
                </a:solidFill>
              </a:rPr>
              <a:t>I</a:t>
            </a:r>
            <a:r>
              <a:rPr lang="en-GB" sz="1400" dirty="0">
                <a:solidFill>
                  <a:prstClr val="black"/>
                </a:solidFill>
              </a:rPr>
              <a:t> saw the Branch and settled down,</a:t>
            </a:r>
          </a:p>
          <a:p>
            <a:pPr lvl="0"/>
            <a:r>
              <a:rPr lang="en-GB" sz="1400" dirty="0">
                <a:solidFill>
                  <a:prstClr val="black"/>
                </a:solidFill>
              </a:rPr>
              <a:t>And did not mind a bit. </a:t>
            </a:r>
          </a:p>
          <a:p>
            <a:pPr lvl="0"/>
            <a:r>
              <a:rPr lang="en-GB" sz="1400" dirty="0">
                <a:solidFill>
                  <a:prstClr val="black"/>
                </a:solidFill>
              </a:rPr>
              <a:t>For everywhere upon  the Branch,</a:t>
            </a:r>
          </a:p>
          <a:p>
            <a:pPr lvl="0"/>
            <a:r>
              <a:rPr lang="en-GB" sz="1400" dirty="0">
                <a:solidFill>
                  <a:prstClr val="black"/>
                </a:solidFill>
              </a:rPr>
              <a:t>I saw my friend the clock. </a:t>
            </a:r>
          </a:p>
          <a:p>
            <a:pPr lvl="0"/>
            <a:r>
              <a:rPr lang="en-GB" sz="1400" dirty="0">
                <a:solidFill>
                  <a:prstClr val="black"/>
                </a:solidFill>
              </a:rPr>
              <a:t>He used to smile and wink at me,</a:t>
            </a:r>
          </a:p>
          <a:p>
            <a:pPr lvl="0"/>
            <a:r>
              <a:rPr lang="en-GB" sz="1400" dirty="0">
                <a:solidFill>
                  <a:prstClr val="black"/>
                </a:solidFill>
              </a:rPr>
              <a:t>There high up on the ‘’block’.</a:t>
            </a:r>
          </a:p>
          <a:p>
            <a:pPr lvl="0" algn="ctr"/>
            <a:r>
              <a:rPr lang="en-GB" sz="1400" dirty="0">
                <a:solidFill>
                  <a:prstClr val="black"/>
                </a:solidFill>
              </a:rPr>
              <a:t>[</a:t>
            </a:r>
            <a:r>
              <a:rPr lang="is-IS" sz="1400" dirty="0">
                <a:solidFill>
                  <a:prstClr val="black"/>
                </a:solidFill>
              </a:rPr>
              <a:t>….]</a:t>
            </a:r>
            <a:endParaRPr lang="en-GB" sz="1400" dirty="0">
              <a:solidFill>
                <a:prstClr val="black"/>
              </a:solidFill>
            </a:endParaRPr>
          </a:p>
        </p:txBody>
      </p:sp>
      <p:sp>
        <p:nvSpPr>
          <p:cNvPr id="9" name="TextBox 8">
            <a:extLst>
              <a:ext uri="{FF2B5EF4-FFF2-40B4-BE49-F238E27FC236}">
                <a16:creationId xmlns:a16="http://schemas.microsoft.com/office/drawing/2014/main" id="{A92DF080-BC51-43E9-AB6F-D8814F270FEF}"/>
              </a:ext>
            </a:extLst>
          </p:cNvPr>
          <p:cNvSpPr txBox="1"/>
          <p:nvPr/>
        </p:nvSpPr>
        <p:spPr>
          <a:xfrm>
            <a:off x="2407023" y="480819"/>
            <a:ext cx="4329953" cy="461665"/>
          </a:xfrm>
          <a:prstGeom prst="rect">
            <a:avLst/>
          </a:prstGeom>
          <a:noFill/>
        </p:spPr>
        <p:txBody>
          <a:bodyPr wrap="square" rtlCol="0">
            <a:spAutoFit/>
          </a:bodyPr>
          <a:lstStyle/>
          <a:p>
            <a:pPr algn="ctr"/>
            <a:r>
              <a:rPr lang="en-GB" sz="2400" b="1" dirty="0">
                <a:solidFill>
                  <a:srgbClr val="FFC000"/>
                </a:solidFill>
              </a:rPr>
              <a:t>The Friendly Clock</a:t>
            </a:r>
          </a:p>
        </p:txBody>
      </p:sp>
      <p:sp>
        <p:nvSpPr>
          <p:cNvPr id="10" name="TextBox 9">
            <a:extLst>
              <a:ext uri="{FF2B5EF4-FFF2-40B4-BE49-F238E27FC236}">
                <a16:creationId xmlns:a16="http://schemas.microsoft.com/office/drawing/2014/main" id="{DCAD021E-5D54-4B07-B1BA-C69873209173}"/>
              </a:ext>
            </a:extLst>
          </p:cNvPr>
          <p:cNvSpPr txBox="1"/>
          <p:nvPr/>
        </p:nvSpPr>
        <p:spPr>
          <a:xfrm>
            <a:off x="6131861" y="5214720"/>
            <a:ext cx="2608728" cy="1200329"/>
          </a:xfrm>
          <a:prstGeom prst="rect">
            <a:avLst/>
          </a:prstGeom>
          <a:noFill/>
        </p:spPr>
        <p:txBody>
          <a:bodyPr wrap="square" rtlCol="0">
            <a:spAutoFit/>
          </a:bodyPr>
          <a:lstStyle/>
          <a:p>
            <a:pPr algn="ctr"/>
            <a:r>
              <a:rPr lang="en-GB" b="1" dirty="0">
                <a:solidFill>
                  <a:srgbClr val="FFC000"/>
                </a:solidFill>
              </a:rPr>
              <a:t>The writer lived as a child at Harpenden Oval during the 1930s and 1940s.</a:t>
            </a:r>
          </a:p>
        </p:txBody>
      </p:sp>
    </p:spTree>
    <p:extLst>
      <p:ext uri="{BB962C8B-B14F-4D97-AF65-F5344CB8AC3E}">
        <p14:creationId xmlns:p14="http://schemas.microsoft.com/office/powerpoint/2010/main" val="8296771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248FE4-DA41-4C35-AAE1-F9D790E0D278}"/>
              </a:ext>
            </a:extLst>
          </p:cNvPr>
          <p:cNvSpPr/>
          <p:nvPr/>
        </p:nvSpPr>
        <p:spPr>
          <a:xfrm>
            <a:off x="745067" y="1159639"/>
            <a:ext cx="8229600" cy="4524315"/>
          </a:xfrm>
          <a:prstGeom prst="rect">
            <a:avLst/>
          </a:prstGeom>
        </p:spPr>
        <p:txBody>
          <a:bodyPr wrap="square">
            <a:spAutoFit/>
          </a:bodyPr>
          <a:lstStyle/>
          <a:p>
            <a:r>
              <a:rPr lang="en-GB" sz="3200" dirty="0"/>
              <a:t>Who wrote it? </a:t>
            </a:r>
          </a:p>
          <a:p>
            <a:r>
              <a:rPr lang="en-GB" sz="3200" dirty="0"/>
              <a:t>What was their perspective?</a:t>
            </a:r>
          </a:p>
          <a:p>
            <a:r>
              <a:rPr lang="en-GB" sz="3200" dirty="0"/>
              <a:t>What does it tell you about life at the children’s home?</a:t>
            </a:r>
          </a:p>
          <a:p>
            <a:r>
              <a:rPr lang="en-GB" sz="3200" dirty="0"/>
              <a:t>What does it not tell you?</a:t>
            </a:r>
          </a:p>
          <a:p>
            <a:r>
              <a:rPr lang="en-GB" sz="3200" dirty="0"/>
              <a:t>Do you think it is reliable? Why?</a:t>
            </a:r>
          </a:p>
          <a:p>
            <a:r>
              <a:rPr lang="en-GB" sz="3200" dirty="0"/>
              <a:t>Is it a useful source? Why?</a:t>
            </a:r>
          </a:p>
          <a:p>
            <a:r>
              <a:rPr lang="en-GB" sz="3200" dirty="0"/>
              <a:t>Does it persuade you that the founders of the children’s home achieved their vision?</a:t>
            </a:r>
          </a:p>
        </p:txBody>
      </p:sp>
      <p:sp>
        <p:nvSpPr>
          <p:cNvPr id="4" name="Title 1">
            <a:extLst>
              <a:ext uri="{FF2B5EF4-FFF2-40B4-BE49-F238E27FC236}">
                <a16:creationId xmlns:a16="http://schemas.microsoft.com/office/drawing/2014/main" id="{5321E406-D92F-420D-A518-7697DB897E8C}"/>
              </a:ext>
            </a:extLst>
          </p:cNvPr>
          <p:cNvSpPr>
            <a:spLocks noGrp="1"/>
          </p:cNvSpPr>
          <p:nvPr>
            <p:ph type="title"/>
          </p:nvPr>
        </p:nvSpPr>
        <p:spPr>
          <a:xfrm>
            <a:off x="457200" y="274638"/>
            <a:ext cx="8229600" cy="1143000"/>
          </a:xfrm>
        </p:spPr>
        <p:txBody>
          <a:bodyPr>
            <a:normAutofit fontScale="90000"/>
          </a:bodyPr>
          <a:lstStyle/>
          <a:p>
            <a:r>
              <a:rPr lang="en-US" sz="4000" b="1" dirty="0">
                <a:solidFill>
                  <a:srgbClr val="FFC000"/>
                </a:solidFill>
              </a:rPr>
              <a:t>Questions to ask of the written sources</a:t>
            </a:r>
          </a:p>
        </p:txBody>
      </p:sp>
      <p:pic>
        <p:nvPicPr>
          <p:cNvPr id="5" name="Picture 4" descr="A picture containing drawing&#10;&#10;Description automatically generated">
            <a:extLst>
              <a:ext uri="{FF2B5EF4-FFF2-40B4-BE49-F238E27FC236}">
                <a16:creationId xmlns:a16="http://schemas.microsoft.com/office/drawing/2014/main" id="{E6A9AC08-5B20-4BC3-865D-996EF7915BB1}"/>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258801" y="150927"/>
            <a:ext cx="1830508" cy="540000"/>
          </a:xfrm>
          <a:prstGeom prst="rect">
            <a:avLst/>
          </a:prstGeom>
        </p:spPr>
      </p:pic>
    </p:spTree>
    <p:extLst>
      <p:ext uri="{BB962C8B-B14F-4D97-AF65-F5344CB8AC3E}">
        <p14:creationId xmlns:p14="http://schemas.microsoft.com/office/powerpoint/2010/main" val="7687040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9B15483-056A-4CBE-A0B5-118E15FA9793}"/>
              </a:ext>
            </a:extLst>
          </p:cNvPr>
          <p:cNvSpPr>
            <a:spLocks noGrp="1"/>
          </p:cNvSpPr>
          <p:nvPr>
            <p:ph idx="1"/>
          </p:nvPr>
        </p:nvSpPr>
        <p:spPr>
          <a:xfrm>
            <a:off x="228601" y="270709"/>
            <a:ext cx="8446168" cy="6316581"/>
          </a:xfrm>
        </p:spPr>
        <p:txBody>
          <a:bodyPr>
            <a:noAutofit/>
          </a:bodyPr>
          <a:lstStyle/>
          <a:p>
            <a:pPr marL="0" indent="0" algn="ctr">
              <a:buNone/>
            </a:pPr>
            <a:r>
              <a:rPr lang="en-GB" sz="2400" b="1" dirty="0">
                <a:solidFill>
                  <a:srgbClr val="FFC000"/>
                </a:solidFill>
              </a:rPr>
              <a:t>Not a job but a calling </a:t>
            </a:r>
            <a:endParaRPr lang="en-GB" sz="2400" dirty="0">
              <a:solidFill>
                <a:srgbClr val="FFC000"/>
              </a:solidFill>
            </a:endParaRPr>
          </a:p>
          <a:p>
            <a:pPr marL="0" indent="0">
              <a:spcAft>
                <a:spcPts val="600"/>
              </a:spcAft>
              <a:buNone/>
            </a:pPr>
            <a:r>
              <a:rPr lang="en-GB" sz="1500" dirty="0"/>
              <a:t>For 27 years I was a Housemother in the National Children’s Home. Consequently I nurtured many more children than most mothers do. Normally I cared for ten children at a time in a family group. All these children came from a wide range of family backgrounds. This was no ordinary ‘job’ but a calling, a way of life, no five day week or seven hour days. No overtime. No bonuses. No profit sharing. My colleagues and I worked happily for six and a half days every week, and sometimes for a full seven days. Each day lasted for a full 24 hours and we were fortunate to get a few weeks annual holiday.</a:t>
            </a:r>
          </a:p>
          <a:p>
            <a:pPr marL="0" indent="0">
              <a:spcAft>
                <a:spcPts val="600"/>
              </a:spcAft>
              <a:buNone/>
            </a:pPr>
            <a:r>
              <a:rPr lang="en-GB" sz="1500" dirty="0"/>
              <a:t>In such a family group one was not only mother but father, teacher, chastiser, comforter, confessor, nurse, cook and chief bottlewasher. No, no I am not complaining, just stating facts. The work was hard physically, mentally and spiritually; it left little time to pray. However, prayer was frequently my only help and comfort. Often one went to bed exhausted and tearful. “Am I inadequate?” was the question on my mind. Johnny had kicked the cat, Jimmy had stolen a pound note, Jenny had been bullying some of the little ones. Where was I going wrong? Without the comfort of prayer I could not have carried on. The next morning all these thoughts had gone and I was ready with God’s help to start a new day refreshed. Do I hear you say “Why did you do this job for 27 years?” The answer is that there were many compensations. There was much love, fun and laughter in the home. There were the lovely days when we took a picnic into the country. The days when we had parties and entertained friends. Children may make you sad at times, but more often they make you laugh. </a:t>
            </a:r>
          </a:p>
          <a:p>
            <a:pPr marL="0" indent="0">
              <a:buNone/>
            </a:pPr>
            <a:r>
              <a:rPr lang="en-GB" sz="1500" dirty="0"/>
              <a:t>It is great joy when your ‘children’, after they have grown up and left ‘home’, return with a wife, or a husband and later on as their family grows, their own children and grandchildren. The cry of ‘Auntie do this’ or ‘Auntie look at that’ echoes round the rooms – it is at times like these that one realises that the years spent caring were not wasted.</a:t>
            </a:r>
          </a:p>
          <a:p>
            <a:pPr marL="0" indent="0" algn="ctr">
              <a:buNone/>
            </a:pPr>
            <a:r>
              <a:rPr lang="en-GB" sz="1400" b="1" dirty="0">
                <a:solidFill>
                  <a:srgbClr val="FFC000"/>
                </a:solidFill>
                <a:latin typeface="+mj-lt"/>
                <a:ea typeface="+mj-ea"/>
                <a:cs typeface="+mj-cs"/>
              </a:rPr>
              <a:t>Sister Anne Pearl was a Sister at Highfield Oval from 1940s to 1960s. She wrote this article for her local church magazine in Plymouth, can be found on the </a:t>
            </a:r>
            <a:r>
              <a:rPr lang="en-GB" sz="1400" b="1" dirty="0">
                <a:solidFill>
                  <a:srgbClr val="FFC000"/>
                </a:solidFill>
                <a:latin typeface="+mj-lt"/>
                <a:ea typeface="+mj-ea"/>
                <a:cs typeface="+mj-cs"/>
                <a:hlinkClick r:id="rId3"/>
              </a:rPr>
              <a:t>website</a:t>
            </a:r>
            <a:r>
              <a:rPr lang="en-GB" sz="1400" b="1" dirty="0">
                <a:solidFill>
                  <a:srgbClr val="FFC000"/>
                </a:solidFill>
                <a:latin typeface="+mj-lt"/>
                <a:ea typeface="+mj-ea"/>
                <a:cs typeface="+mj-cs"/>
              </a:rPr>
              <a:t> of the Harpenden and District Local History. </a:t>
            </a:r>
          </a:p>
          <a:p>
            <a:pPr marL="0" indent="0">
              <a:buNone/>
            </a:pPr>
            <a:endParaRPr lang="en-GB" sz="1400" b="1" dirty="0">
              <a:solidFill>
                <a:srgbClr val="FFC000"/>
              </a:solidFill>
              <a:latin typeface="+mj-lt"/>
              <a:ea typeface="+mj-ea"/>
              <a:cs typeface="+mj-cs"/>
            </a:endParaRPr>
          </a:p>
        </p:txBody>
      </p:sp>
    </p:spTree>
    <p:extLst>
      <p:ext uri="{BB962C8B-B14F-4D97-AF65-F5344CB8AC3E}">
        <p14:creationId xmlns:p14="http://schemas.microsoft.com/office/powerpoint/2010/main" val="8046186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11955</TotalTime>
  <Words>2552</Words>
  <Application>Microsoft Macintosh PowerPoint</Application>
  <PresentationFormat>On-screen Show (4:3)</PresentationFormat>
  <Paragraphs>180</Paragraphs>
  <Slides>13</Slides>
  <Notes>13</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13</vt:i4>
      </vt:variant>
    </vt:vector>
  </HeadingPairs>
  <TitlesOfParts>
    <vt:vector size="18" baseType="lpstr">
      <vt:lpstr>Arial</vt:lpstr>
      <vt:lpstr>Calibri</vt:lpstr>
      <vt:lpstr>Calibri Light</vt:lpstr>
      <vt:lpstr>Office Theme</vt:lpstr>
      <vt:lpstr>1_Office Theme</vt:lpstr>
      <vt:lpstr>Home and belonging 4 To what extent did the  vision become reality  at Highfield Oval? (written sources)</vt:lpstr>
      <vt:lpstr>Learning objectives</vt:lpstr>
      <vt:lpstr>Key words  </vt:lpstr>
      <vt:lpstr>To what extent did vision become reality?</vt:lpstr>
      <vt:lpstr>PowerPoint Presentation</vt:lpstr>
      <vt:lpstr>Three corner debate: “The vision for Highfield Oval and the sanatorium was a reality for the children who lived there” </vt:lpstr>
      <vt:lpstr>PowerPoint Presentation</vt:lpstr>
      <vt:lpstr>Questions to ask of the written sources</vt:lpstr>
      <vt:lpstr>PowerPoint Presentation</vt:lpstr>
      <vt:lpstr>NCH memories, Extract A</vt:lpstr>
      <vt:lpstr>NCH Memories, Extract B </vt:lpstr>
      <vt:lpstr>Extracts from punishment book, kept by the managers of the home from 1934 onwards, describing the nature of ‘offences’ carried out by children at the home </vt:lpstr>
      <vt:lpstr>Reflection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Philip Watson</dc:creator>
  <cp:lastModifiedBy>Helen Nistala</cp:lastModifiedBy>
  <cp:revision>149</cp:revision>
  <dcterms:created xsi:type="dcterms:W3CDTF">2019-12-20T11:32:56Z</dcterms:created>
  <dcterms:modified xsi:type="dcterms:W3CDTF">2022-01-25T15:00:15Z</dcterms:modified>
</cp:coreProperties>
</file>